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0"/>
  </p:notesMasterIdLst>
  <p:sldIdLst>
    <p:sldId id="1049" r:id="rId2"/>
    <p:sldId id="516" r:id="rId3"/>
    <p:sldId id="979" r:id="rId4"/>
    <p:sldId id="999" r:id="rId5"/>
    <p:sldId id="1000" r:id="rId6"/>
    <p:sldId id="1001" r:id="rId7"/>
    <p:sldId id="1002" r:id="rId8"/>
    <p:sldId id="1004" r:id="rId9"/>
    <p:sldId id="1003" r:id="rId10"/>
    <p:sldId id="1007" r:id="rId11"/>
    <p:sldId id="1009" r:id="rId12"/>
    <p:sldId id="1008" r:id="rId13"/>
    <p:sldId id="1010" r:id="rId14"/>
    <p:sldId id="1011" r:id="rId15"/>
    <p:sldId id="1014" r:id="rId16"/>
    <p:sldId id="1012" r:id="rId17"/>
    <p:sldId id="1013" r:id="rId18"/>
    <p:sldId id="1015" r:id="rId19"/>
    <p:sldId id="1016" r:id="rId20"/>
    <p:sldId id="1017" r:id="rId21"/>
    <p:sldId id="1028" r:id="rId22"/>
    <p:sldId id="1032" r:id="rId23"/>
    <p:sldId id="1005" r:id="rId24"/>
    <p:sldId id="1006" r:id="rId25"/>
    <p:sldId id="1022" r:id="rId26"/>
    <p:sldId id="1023" r:id="rId27"/>
    <p:sldId id="1024" r:id="rId28"/>
    <p:sldId id="1025" r:id="rId29"/>
    <p:sldId id="1026" r:id="rId30"/>
    <p:sldId id="1027" r:id="rId31"/>
    <p:sldId id="1063" r:id="rId32"/>
    <p:sldId id="1033" r:id="rId33"/>
    <p:sldId id="1034" r:id="rId34"/>
    <p:sldId id="1035" r:id="rId35"/>
    <p:sldId id="1037" r:id="rId36"/>
    <p:sldId id="1038" r:id="rId37"/>
    <p:sldId id="1039" r:id="rId38"/>
    <p:sldId id="1040" r:id="rId39"/>
    <p:sldId id="1036" r:id="rId40"/>
    <p:sldId id="1041" r:id="rId41"/>
    <p:sldId id="1042" r:id="rId42"/>
    <p:sldId id="1050" r:id="rId43"/>
    <p:sldId id="1051" r:id="rId44"/>
    <p:sldId id="1052" r:id="rId45"/>
    <p:sldId id="1053" r:id="rId46"/>
    <p:sldId id="1055" r:id="rId47"/>
    <p:sldId id="1056" r:id="rId48"/>
    <p:sldId id="1057" r:id="rId49"/>
    <p:sldId id="1058" r:id="rId50"/>
    <p:sldId id="1054" r:id="rId51"/>
    <p:sldId id="1059" r:id="rId52"/>
    <p:sldId id="1061" r:id="rId53"/>
    <p:sldId id="1064" r:id="rId54"/>
    <p:sldId id="1066" r:id="rId55"/>
    <p:sldId id="1060" r:id="rId56"/>
    <p:sldId id="1065" r:id="rId57"/>
    <p:sldId id="1062" r:id="rId58"/>
    <p:sldId id="1067" r:id="rId59"/>
    <p:sldId id="1068" r:id="rId60"/>
    <p:sldId id="1044" r:id="rId61"/>
    <p:sldId id="1043" r:id="rId62"/>
    <p:sldId id="1045" r:id="rId63"/>
    <p:sldId id="1069" r:id="rId64"/>
    <p:sldId id="1046" r:id="rId65"/>
    <p:sldId id="1047" r:id="rId66"/>
    <p:sldId id="1071" r:id="rId67"/>
    <p:sldId id="1070" r:id="rId68"/>
    <p:sldId id="1048" r:id="rId6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34">
          <p15:clr>
            <a:srgbClr val="A4A3A4"/>
          </p15:clr>
        </p15:guide>
        <p15:guide id="2" pos="288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5188BF"/>
    <a:srgbClr val="A6A6A6"/>
    <a:srgbClr val="1D4E79"/>
    <a:srgbClr val="FF40FF"/>
    <a:srgbClr val="0432FF"/>
    <a:srgbClr val="00FA00"/>
    <a:srgbClr val="FCBE01"/>
    <a:srgbClr val="FFE8CB"/>
    <a:srgbClr val="FFF4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32" autoAdjust="0"/>
    <p:restoredTop sz="82265" autoAdjust="0"/>
  </p:normalViewPr>
  <p:slideViewPr>
    <p:cSldViewPr snapToGrid="0">
      <p:cViewPr varScale="1">
        <p:scale>
          <a:sx n="54" d="100"/>
          <a:sy n="54" d="100"/>
        </p:scale>
        <p:origin x="1696" y="52"/>
      </p:cViewPr>
      <p:guideLst>
        <p:guide orient="horz" pos="2534"/>
        <p:guide pos="2886"/>
      </p:guideLst>
    </p:cSldViewPr>
  </p:slideViewPr>
  <p:outlineViewPr>
    <p:cViewPr>
      <p:scale>
        <a:sx n="50" d="100"/>
        <a:sy n="50" d="100"/>
      </p:scale>
      <p:origin x="0" y="0"/>
    </p:cViewPr>
  </p:outlineViewPr>
  <p:notesTextViewPr>
    <p:cViewPr>
      <p:scale>
        <a:sx n="150" d="100"/>
        <a:sy n="15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5A9AD-AD87-48C0-8E9D-99481987F253}" type="datetimeFigureOut">
              <a:rPr lang="zh-CN" altLang="en-US" smtClean="0"/>
              <a:t>2024/6/19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EA54C2-C155-401B-88BE-B08BCC95FB5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DEA54C2-C155-401B-88BE-B08BCC95FB5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需要进行平滑</a:t>
            </a:r>
          </a:p>
        </p:txBody>
      </p:sp>
      <p:sp>
        <p:nvSpPr>
          <p:cNvPr id="4" name="灯片编号占位符 3"/>
          <p:cNvSpPr>
            <a:spLocks noGrp="1"/>
          </p:cNvSpPr>
          <p:nvPr>
            <p:ph type="sldNum" sz="quarter" idx="10"/>
          </p:nvPr>
        </p:nvSpPr>
        <p:spPr/>
        <p:txBody>
          <a:bodyPr/>
          <a:lstStyle/>
          <a:p>
            <a:fld id="{ADEA54C2-C155-401B-88BE-B08BCC95FB55}" type="slidenum">
              <a:rPr lang="zh-CN" altLang="en-US" smtClean="0"/>
              <a:t>21</a:t>
            </a:fld>
            <a:endParaRPr lang="zh-CN" altLang="en-US"/>
          </a:p>
        </p:txBody>
      </p:sp>
    </p:spTree>
    <p:extLst>
      <p:ext uri="{BB962C8B-B14F-4D97-AF65-F5344CB8AC3E}">
        <p14:creationId xmlns:p14="http://schemas.microsoft.com/office/powerpoint/2010/main" val="31531628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22</a:t>
            </a:fld>
            <a:endParaRPr lang="zh-CN" altLang="en-US"/>
          </a:p>
        </p:txBody>
      </p:sp>
    </p:spTree>
    <p:extLst>
      <p:ext uri="{BB962C8B-B14F-4D97-AF65-F5344CB8AC3E}">
        <p14:creationId xmlns:p14="http://schemas.microsoft.com/office/powerpoint/2010/main" val="873891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26</a:t>
            </a:fld>
            <a:endParaRPr lang="zh-CN" altLang="en-US"/>
          </a:p>
        </p:txBody>
      </p:sp>
    </p:spTree>
    <p:extLst>
      <p:ext uri="{BB962C8B-B14F-4D97-AF65-F5344CB8AC3E}">
        <p14:creationId xmlns:p14="http://schemas.microsoft.com/office/powerpoint/2010/main" val="2948036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27</a:t>
            </a:fld>
            <a:endParaRPr lang="zh-CN" altLang="en-US"/>
          </a:p>
        </p:txBody>
      </p:sp>
    </p:spTree>
    <p:extLst>
      <p:ext uri="{BB962C8B-B14F-4D97-AF65-F5344CB8AC3E}">
        <p14:creationId xmlns:p14="http://schemas.microsoft.com/office/powerpoint/2010/main" val="262188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28</a:t>
            </a:fld>
            <a:endParaRPr lang="zh-CN" altLang="en-US"/>
          </a:p>
        </p:txBody>
      </p:sp>
    </p:spTree>
    <p:extLst>
      <p:ext uri="{BB962C8B-B14F-4D97-AF65-F5344CB8AC3E}">
        <p14:creationId xmlns:p14="http://schemas.microsoft.com/office/powerpoint/2010/main" val="14916548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29</a:t>
            </a:fld>
            <a:endParaRPr lang="zh-CN" altLang="en-US"/>
          </a:p>
        </p:txBody>
      </p:sp>
    </p:spTree>
    <p:extLst>
      <p:ext uri="{BB962C8B-B14F-4D97-AF65-F5344CB8AC3E}">
        <p14:creationId xmlns:p14="http://schemas.microsoft.com/office/powerpoint/2010/main" val="3595937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30</a:t>
            </a:fld>
            <a:endParaRPr lang="zh-CN" altLang="en-US"/>
          </a:p>
        </p:txBody>
      </p:sp>
    </p:spTree>
    <p:extLst>
      <p:ext uri="{BB962C8B-B14F-4D97-AF65-F5344CB8AC3E}">
        <p14:creationId xmlns:p14="http://schemas.microsoft.com/office/powerpoint/2010/main" val="26075159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31</a:t>
            </a:fld>
            <a:endParaRPr lang="zh-CN" altLang="en-US"/>
          </a:p>
        </p:txBody>
      </p:sp>
    </p:spTree>
    <p:extLst>
      <p:ext uri="{BB962C8B-B14F-4D97-AF65-F5344CB8AC3E}">
        <p14:creationId xmlns:p14="http://schemas.microsoft.com/office/powerpoint/2010/main" val="2128929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32</a:t>
            </a:fld>
            <a:endParaRPr lang="zh-CN" altLang="en-US"/>
          </a:p>
        </p:txBody>
      </p:sp>
    </p:spTree>
    <p:extLst>
      <p:ext uri="{BB962C8B-B14F-4D97-AF65-F5344CB8AC3E}">
        <p14:creationId xmlns:p14="http://schemas.microsoft.com/office/powerpoint/2010/main" val="31153576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33</a:t>
            </a:fld>
            <a:endParaRPr lang="zh-CN" altLang="en-US"/>
          </a:p>
        </p:txBody>
      </p:sp>
    </p:spTree>
    <p:extLst>
      <p:ext uri="{BB962C8B-B14F-4D97-AF65-F5344CB8AC3E}">
        <p14:creationId xmlns:p14="http://schemas.microsoft.com/office/powerpoint/2010/main" val="8990560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34</a:t>
            </a:fld>
            <a:endParaRPr lang="zh-CN" altLang="en-US"/>
          </a:p>
        </p:txBody>
      </p:sp>
    </p:spTree>
    <p:extLst>
      <p:ext uri="{BB962C8B-B14F-4D97-AF65-F5344CB8AC3E}">
        <p14:creationId xmlns:p14="http://schemas.microsoft.com/office/powerpoint/2010/main" val="30395441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35</a:t>
            </a:fld>
            <a:endParaRPr lang="zh-CN" altLang="en-US"/>
          </a:p>
        </p:txBody>
      </p:sp>
    </p:spTree>
    <p:extLst>
      <p:ext uri="{BB962C8B-B14F-4D97-AF65-F5344CB8AC3E}">
        <p14:creationId xmlns:p14="http://schemas.microsoft.com/office/powerpoint/2010/main" val="31355318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36</a:t>
            </a:fld>
            <a:endParaRPr lang="zh-CN" altLang="en-US"/>
          </a:p>
        </p:txBody>
      </p:sp>
    </p:spTree>
    <p:extLst>
      <p:ext uri="{BB962C8B-B14F-4D97-AF65-F5344CB8AC3E}">
        <p14:creationId xmlns:p14="http://schemas.microsoft.com/office/powerpoint/2010/main" val="30547676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37</a:t>
            </a:fld>
            <a:endParaRPr lang="zh-CN" altLang="en-US"/>
          </a:p>
        </p:txBody>
      </p:sp>
    </p:spTree>
    <p:extLst>
      <p:ext uri="{BB962C8B-B14F-4D97-AF65-F5344CB8AC3E}">
        <p14:creationId xmlns:p14="http://schemas.microsoft.com/office/powerpoint/2010/main" val="13237315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38</a:t>
            </a:fld>
            <a:endParaRPr lang="zh-CN" altLang="en-US"/>
          </a:p>
        </p:txBody>
      </p:sp>
    </p:spTree>
    <p:extLst>
      <p:ext uri="{BB962C8B-B14F-4D97-AF65-F5344CB8AC3E}">
        <p14:creationId xmlns:p14="http://schemas.microsoft.com/office/powerpoint/2010/main" val="1997340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边缘与非边缘对比讲解</a:t>
            </a:r>
          </a:p>
        </p:txBody>
      </p:sp>
      <p:sp>
        <p:nvSpPr>
          <p:cNvPr id="4" name="灯片编号占位符 3"/>
          <p:cNvSpPr>
            <a:spLocks noGrp="1"/>
          </p:cNvSpPr>
          <p:nvPr>
            <p:ph type="sldNum" sz="quarter" idx="10"/>
          </p:nvPr>
        </p:nvSpPr>
        <p:spPr/>
        <p:txBody>
          <a:bodyPr/>
          <a:lstStyle/>
          <a:p>
            <a:fld id="{ADEA54C2-C155-401B-88BE-B08BCC95FB55}" type="slidenum">
              <a:rPr lang="zh-CN" altLang="en-US" smtClean="0"/>
              <a:t>39</a:t>
            </a:fld>
            <a:endParaRPr lang="zh-CN" altLang="en-US"/>
          </a:p>
        </p:txBody>
      </p:sp>
    </p:spTree>
    <p:extLst>
      <p:ext uri="{BB962C8B-B14F-4D97-AF65-F5344CB8AC3E}">
        <p14:creationId xmlns:p14="http://schemas.microsoft.com/office/powerpoint/2010/main" val="2689246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40</a:t>
            </a:fld>
            <a:endParaRPr lang="zh-CN" altLang="en-US"/>
          </a:p>
        </p:txBody>
      </p:sp>
    </p:spTree>
    <p:extLst>
      <p:ext uri="{BB962C8B-B14F-4D97-AF65-F5344CB8AC3E}">
        <p14:creationId xmlns:p14="http://schemas.microsoft.com/office/powerpoint/2010/main" val="9680908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41</a:t>
            </a:fld>
            <a:endParaRPr lang="zh-CN" altLang="en-US"/>
          </a:p>
        </p:txBody>
      </p:sp>
    </p:spTree>
    <p:extLst>
      <p:ext uri="{BB962C8B-B14F-4D97-AF65-F5344CB8AC3E}">
        <p14:creationId xmlns:p14="http://schemas.microsoft.com/office/powerpoint/2010/main" val="19196612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E9675-292B-9C07-1365-D9D597262B3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2BAC032-DB87-4E9D-1FA3-0CDFDEFD84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B5C078B-F3A0-18E6-FB8E-A4CB89F3F4C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E91DBA1-22A0-7718-2E5A-0E6197092AE5}"/>
              </a:ext>
            </a:extLst>
          </p:cNvPr>
          <p:cNvSpPr>
            <a:spLocks noGrp="1"/>
          </p:cNvSpPr>
          <p:nvPr>
            <p:ph type="sldNum" sz="quarter" idx="10"/>
          </p:nvPr>
        </p:nvSpPr>
        <p:spPr/>
        <p:txBody>
          <a:bodyPr/>
          <a:lstStyle/>
          <a:p>
            <a:fld id="{ADEA54C2-C155-401B-88BE-B08BCC95FB55}" type="slidenum">
              <a:rPr lang="zh-CN" altLang="en-US" smtClean="0"/>
              <a:t>42</a:t>
            </a:fld>
            <a:endParaRPr lang="zh-CN" altLang="en-US"/>
          </a:p>
        </p:txBody>
      </p:sp>
    </p:spTree>
    <p:extLst>
      <p:ext uri="{BB962C8B-B14F-4D97-AF65-F5344CB8AC3E}">
        <p14:creationId xmlns:p14="http://schemas.microsoft.com/office/powerpoint/2010/main" val="12820886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8B23D-6185-1292-7878-883D1190231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878AFB0-D3FB-24AC-3F97-578090FE576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7C0B104-77DA-CCB3-EF0D-7B919E91267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B86935-8712-8CA1-A971-289686CFDF07}"/>
              </a:ext>
            </a:extLst>
          </p:cNvPr>
          <p:cNvSpPr>
            <a:spLocks noGrp="1"/>
          </p:cNvSpPr>
          <p:nvPr>
            <p:ph type="sldNum" sz="quarter" idx="10"/>
          </p:nvPr>
        </p:nvSpPr>
        <p:spPr/>
        <p:txBody>
          <a:bodyPr/>
          <a:lstStyle/>
          <a:p>
            <a:fld id="{ADEA54C2-C155-401B-88BE-B08BCC95FB55}" type="slidenum">
              <a:rPr lang="zh-CN" altLang="en-US" smtClean="0"/>
              <a:t>43</a:t>
            </a:fld>
            <a:endParaRPr lang="zh-CN" altLang="en-US"/>
          </a:p>
        </p:txBody>
      </p:sp>
    </p:spTree>
    <p:extLst>
      <p:ext uri="{BB962C8B-B14F-4D97-AF65-F5344CB8AC3E}">
        <p14:creationId xmlns:p14="http://schemas.microsoft.com/office/powerpoint/2010/main" val="333162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B555C-F4F7-D367-9D65-7887683DF69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8D6D245-3561-B614-8CAD-8A68190C4D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40EADB-E3C1-17CE-CF7F-4B9A1F8E5EB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B7D5655-7F20-74F1-66D0-446D685593DE}"/>
              </a:ext>
            </a:extLst>
          </p:cNvPr>
          <p:cNvSpPr>
            <a:spLocks noGrp="1"/>
          </p:cNvSpPr>
          <p:nvPr>
            <p:ph type="sldNum" sz="quarter" idx="10"/>
          </p:nvPr>
        </p:nvSpPr>
        <p:spPr/>
        <p:txBody>
          <a:bodyPr/>
          <a:lstStyle/>
          <a:p>
            <a:fld id="{ADEA54C2-C155-401B-88BE-B08BCC95FB55}" type="slidenum">
              <a:rPr lang="zh-CN" altLang="en-US" smtClean="0"/>
              <a:t>44</a:t>
            </a:fld>
            <a:endParaRPr lang="zh-CN" altLang="en-US"/>
          </a:p>
        </p:txBody>
      </p:sp>
    </p:spTree>
    <p:extLst>
      <p:ext uri="{BB962C8B-B14F-4D97-AF65-F5344CB8AC3E}">
        <p14:creationId xmlns:p14="http://schemas.microsoft.com/office/powerpoint/2010/main" val="3611552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63CE2-D930-1B6F-CAF9-28EA5A56BDF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06FCDD3-6920-B503-8DEF-AB188ACA9BE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D0C2BCC-67DB-4BDA-7F06-8BCD80577D9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1E802FA-0A1F-6212-A36C-8C2C950DD860}"/>
              </a:ext>
            </a:extLst>
          </p:cNvPr>
          <p:cNvSpPr>
            <a:spLocks noGrp="1"/>
          </p:cNvSpPr>
          <p:nvPr>
            <p:ph type="sldNum" sz="quarter" idx="10"/>
          </p:nvPr>
        </p:nvSpPr>
        <p:spPr/>
        <p:txBody>
          <a:bodyPr/>
          <a:lstStyle/>
          <a:p>
            <a:fld id="{ADEA54C2-C155-401B-88BE-B08BCC95FB55}" type="slidenum">
              <a:rPr lang="zh-CN" altLang="en-US" smtClean="0"/>
              <a:t>45</a:t>
            </a:fld>
            <a:endParaRPr lang="zh-CN" altLang="en-US"/>
          </a:p>
        </p:txBody>
      </p:sp>
    </p:spTree>
    <p:extLst>
      <p:ext uri="{BB962C8B-B14F-4D97-AF65-F5344CB8AC3E}">
        <p14:creationId xmlns:p14="http://schemas.microsoft.com/office/powerpoint/2010/main" val="19593219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D1AE6-8E99-E007-5B8D-71924B723A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C16B27-3A85-DDCA-E4A6-11CD436F2E3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DB5B92-D7ED-3D1B-86B7-A01D9F85233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3C43F06-5383-006E-E267-656E7E985EDA}"/>
              </a:ext>
            </a:extLst>
          </p:cNvPr>
          <p:cNvSpPr>
            <a:spLocks noGrp="1"/>
          </p:cNvSpPr>
          <p:nvPr>
            <p:ph type="sldNum" sz="quarter" idx="10"/>
          </p:nvPr>
        </p:nvSpPr>
        <p:spPr/>
        <p:txBody>
          <a:bodyPr/>
          <a:lstStyle/>
          <a:p>
            <a:fld id="{ADEA54C2-C155-401B-88BE-B08BCC95FB55}" type="slidenum">
              <a:rPr lang="zh-CN" altLang="en-US" smtClean="0"/>
              <a:t>46</a:t>
            </a:fld>
            <a:endParaRPr lang="zh-CN" altLang="en-US"/>
          </a:p>
        </p:txBody>
      </p:sp>
    </p:spTree>
    <p:extLst>
      <p:ext uri="{BB962C8B-B14F-4D97-AF65-F5344CB8AC3E}">
        <p14:creationId xmlns:p14="http://schemas.microsoft.com/office/powerpoint/2010/main" val="9690926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9F43E-A739-0C06-1F83-1826D3130F3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772D6AE-ACEE-0DD7-B6E6-7C0E9B72C59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30F3BD-664B-4411-30C3-DFAE6D1BF88B}"/>
              </a:ext>
            </a:extLst>
          </p:cNvPr>
          <p:cNvSpPr>
            <a:spLocks noGrp="1"/>
          </p:cNvSpPr>
          <p:nvPr>
            <p:ph type="body" idx="1"/>
          </p:nvPr>
        </p:nvSpPr>
        <p:spPr/>
        <p:txBody>
          <a:bodyPr/>
          <a:lstStyle/>
          <a:p>
            <a:r>
              <a:rPr lang="zh-CN" altLang="en-US" dirty="0"/>
              <a:t>同理每个点</a:t>
            </a:r>
          </a:p>
        </p:txBody>
      </p:sp>
      <p:sp>
        <p:nvSpPr>
          <p:cNvPr id="4" name="灯片编号占位符 3">
            <a:extLst>
              <a:ext uri="{FF2B5EF4-FFF2-40B4-BE49-F238E27FC236}">
                <a16:creationId xmlns:a16="http://schemas.microsoft.com/office/drawing/2014/main" id="{B7B45DA0-923B-6DF6-7E09-177801B34F2F}"/>
              </a:ext>
            </a:extLst>
          </p:cNvPr>
          <p:cNvSpPr>
            <a:spLocks noGrp="1"/>
          </p:cNvSpPr>
          <p:nvPr>
            <p:ph type="sldNum" sz="quarter" idx="10"/>
          </p:nvPr>
        </p:nvSpPr>
        <p:spPr/>
        <p:txBody>
          <a:bodyPr/>
          <a:lstStyle/>
          <a:p>
            <a:fld id="{ADEA54C2-C155-401B-88BE-B08BCC95FB55}" type="slidenum">
              <a:rPr lang="zh-CN" altLang="en-US" smtClean="0"/>
              <a:t>47</a:t>
            </a:fld>
            <a:endParaRPr lang="zh-CN" altLang="en-US"/>
          </a:p>
        </p:txBody>
      </p:sp>
    </p:spTree>
    <p:extLst>
      <p:ext uri="{BB962C8B-B14F-4D97-AF65-F5344CB8AC3E}">
        <p14:creationId xmlns:p14="http://schemas.microsoft.com/office/powerpoint/2010/main" val="12938576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71F35-7CE4-C756-E63E-84A1AC935B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BC5991-B414-4EE9-A286-817ADC3036E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86F28D-43AB-6DD5-4B62-30F9CFD34829}"/>
              </a:ext>
            </a:extLst>
          </p:cNvPr>
          <p:cNvSpPr>
            <a:spLocks noGrp="1"/>
          </p:cNvSpPr>
          <p:nvPr>
            <p:ph type="body" idx="1"/>
          </p:nvPr>
        </p:nvSpPr>
        <p:spPr/>
        <p:txBody>
          <a:bodyPr/>
          <a:lstStyle/>
          <a:p>
            <a:r>
              <a:rPr lang="zh-CN" altLang="en-US" dirty="0"/>
              <a:t>同理每个点</a:t>
            </a:r>
          </a:p>
        </p:txBody>
      </p:sp>
      <p:sp>
        <p:nvSpPr>
          <p:cNvPr id="4" name="灯片编号占位符 3">
            <a:extLst>
              <a:ext uri="{FF2B5EF4-FFF2-40B4-BE49-F238E27FC236}">
                <a16:creationId xmlns:a16="http://schemas.microsoft.com/office/drawing/2014/main" id="{C311FCE7-D9AD-B62B-DE7E-0B572E758C69}"/>
              </a:ext>
            </a:extLst>
          </p:cNvPr>
          <p:cNvSpPr>
            <a:spLocks noGrp="1"/>
          </p:cNvSpPr>
          <p:nvPr>
            <p:ph type="sldNum" sz="quarter" idx="10"/>
          </p:nvPr>
        </p:nvSpPr>
        <p:spPr/>
        <p:txBody>
          <a:bodyPr/>
          <a:lstStyle/>
          <a:p>
            <a:fld id="{ADEA54C2-C155-401B-88BE-B08BCC95FB55}" type="slidenum">
              <a:rPr lang="zh-CN" altLang="en-US" smtClean="0"/>
              <a:t>48</a:t>
            </a:fld>
            <a:endParaRPr lang="zh-CN" altLang="en-US"/>
          </a:p>
        </p:txBody>
      </p:sp>
    </p:spTree>
    <p:extLst>
      <p:ext uri="{BB962C8B-B14F-4D97-AF65-F5344CB8AC3E}">
        <p14:creationId xmlns:p14="http://schemas.microsoft.com/office/powerpoint/2010/main" val="29079508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54C42-FCD4-589E-9EF5-86281AA0F5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8F2181-974E-D86B-CBD3-C42596695FF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571C29F-790C-105B-28AF-6C44210E65EB}"/>
              </a:ext>
            </a:extLst>
          </p:cNvPr>
          <p:cNvSpPr>
            <a:spLocks noGrp="1"/>
          </p:cNvSpPr>
          <p:nvPr>
            <p:ph type="body" idx="1"/>
          </p:nvPr>
        </p:nvSpPr>
        <p:spPr/>
        <p:txBody>
          <a:bodyPr/>
          <a:lstStyle/>
          <a:p>
            <a:r>
              <a:rPr lang="zh-CN" altLang="en-US" dirty="0"/>
              <a:t>同理每个点</a:t>
            </a:r>
          </a:p>
        </p:txBody>
      </p:sp>
      <p:sp>
        <p:nvSpPr>
          <p:cNvPr id="4" name="灯片编号占位符 3">
            <a:extLst>
              <a:ext uri="{FF2B5EF4-FFF2-40B4-BE49-F238E27FC236}">
                <a16:creationId xmlns:a16="http://schemas.microsoft.com/office/drawing/2014/main" id="{C35781ED-1536-C9E4-1436-74F396128766}"/>
              </a:ext>
            </a:extLst>
          </p:cNvPr>
          <p:cNvSpPr>
            <a:spLocks noGrp="1"/>
          </p:cNvSpPr>
          <p:nvPr>
            <p:ph type="sldNum" sz="quarter" idx="10"/>
          </p:nvPr>
        </p:nvSpPr>
        <p:spPr/>
        <p:txBody>
          <a:bodyPr/>
          <a:lstStyle/>
          <a:p>
            <a:fld id="{ADEA54C2-C155-401B-88BE-B08BCC95FB55}" type="slidenum">
              <a:rPr lang="zh-CN" altLang="en-US" smtClean="0"/>
              <a:t>49</a:t>
            </a:fld>
            <a:endParaRPr lang="zh-CN" altLang="en-US"/>
          </a:p>
        </p:txBody>
      </p:sp>
    </p:spTree>
    <p:extLst>
      <p:ext uri="{BB962C8B-B14F-4D97-AF65-F5344CB8AC3E}">
        <p14:creationId xmlns:p14="http://schemas.microsoft.com/office/powerpoint/2010/main" val="2707347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1D13-9AF3-C03A-6803-AE9A12EDAB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7FE964E-5328-F3A1-79CC-234DEB10439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81F44BE-FB63-4331-07C2-AF67AC72D2F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D79C798-E9A3-E4E5-CAFF-14E074181AD1}"/>
              </a:ext>
            </a:extLst>
          </p:cNvPr>
          <p:cNvSpPr>
            <a:spLocks noGrp="1"/>
          </p:cNvSpPr>
          <p:nvPr>
            <p:ph type="sldNum" sz="quarter" idx="10"/>
          </p:nvPr>
        </p:nvSpPr>
        <p:spPr/>
        <p:txBody>
          <a:bodyPr/>
          <a:lstStyle/>
          <a:p>
            <a:fld id="{ADEA54C2-C155-401B-88BE-B08BCC95FB55}" type="slidenum">
              <a:rPr lang="zh-CN" altLang="en-US" smtClean="0"/>
              <a:t>50</a:t>
            </a:fld>
            <a:endParaRPr lang="zh-CN" altLang="en-US"/>
          </a:p>
        </p:txBody>
      </p:sp>
    </p:spTree>
    <p:extLst>
      <p:ext uri="{BB962C8B-B14F-4D97-AF65-F5344CB8AC3E}">
        <p14:creationId xmlns:p14="http://schemas.microsoft.com/office/powerpoint/2010/main" val="5341352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07B6A-9A3A-CB10-AAE7-6BA7CE63F9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925DC7-26DF-8370-92A7-F95A89FC491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4F80786-C52A-589A-5DB7-ED303563DB8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9DDD4C7-27C9-C0E0-F02E-4035D2253D97}"/>
              </a:ext>
            </a:extLst>
          </p:cNvPr>
          <p:cNvSpPr>
            <a:spLocks noGrp="1"/>
          </p:cNvSpPr>
          <p:nvPr>
            <p:ph type="sldNum" sz="quarter" idx="10"/>
          </p:nvPr>
        </p:nvSpPr>
        <p:spPr/>
        <p:txBody>
          <a:bodyPr/>
          <a:lstStyle/>
          <a:p>
            <a:fld id="{ADEA54C2-C155-401B-88BE-B08BCC95FB55}" type="slidenum">
              <a:rPr lang="zh-CN" altLang="en-US" smtClean="0"/>
              <a:t>51</a:t>
            </a:fld>
            <a:endParaRPr lang="zh-CN" altLang="en-US"/>
          </a:p>
        </p:txBody>
      </p:sp>
    </p:spTree>
    <p:extLst>
      <p:ext uri="{BB962C8B-B14F-4D97-AF65-F5344CB8AC3E}">
        <p14:creationId xmlns:p14="http://schemas.microsoft.com/office/powerpoint/2010/main" val="8170578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06D80-163F-E1A5-C379-00BE573EEF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752665-2473-C5F7-7968-84501CEE9E4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355DB6-9B98-50AE-B1B5-5F8C98BABAC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82E691C-6E37-A0A5-4AF1-207AB16A80A1}"/>
              </a:ext>
            </a:extLst>
          </p:cNvPr>
          <p:cNvSpPr>
            <a:spLocks noGrp="1"/>
          </p:cNvSpPr>
          <p:nvPr>
            <p:ph type="sldNum" sz="quarter" idx="10"/>
          </p:nvPr>
        </p:nvSpPr>
        <p:spPr/>
        <p:txBody>
          <a:bodyPr/>
          <a:lstStyle/>
          <a:p>
            <a:fld id="{ADEA54C2-C155-401B-88BE-B08BCC95FB55}" type="slidenum">
              <a:rPr lang="zh-CN" altLang="en-US" smtClean="0"/>
              <a:t>52</a:t>
            </a:fld>
            <a:endParaRPr lang="zh-CN" altLang="en-US"/>
          </a:p>
        </p:txBody>
      </p:sp>
    </p:spTree>
    <p:extLst>
      <p:ext uri="{BB962C8B-B14F-4D97-AF65-F5344CB8AC3E}">
        <p14:creationId xmlns:p14="http://schemas.microsoft.com/office/powerpoint/2010/main" val="30449526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06D80-163F-E1A5-C379-00BE573EEF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752665-2473-C5F7-7968-84501CEE9E4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355DB6-9B98-50AE-B1B5-5F8C98BABACA}"/>
              </a:ext>
            </a:extLst>
          </p:cNvPr>
          <p:cNvSpPr>
            <a:spLocks noGrp="1"/>
          </p:cNvSpPr>
          <p:nvPr>
            <p:ph type="body" idx="1"/>
          </p:nvPr>
        </p:nvSpPr>
        <p:spPr/>
        <p:txBody>
          <a:bodyPr/>
          <a:lstStyle/>
          <a:p>
            <a:r>
              <a:rPr lang="zh-CN" altLang="en-US" dirty="0"/>
              <a:t>一点小八卦：</a:t>
            </a:r>
            <a:r>
              <a:rPr lang="en-US" altLang="zh-CN" dirty="0"/>
              <a:t>https://www.sohu.com/a/771947211_121124373</a:t>
            </a:r>
            <a:endParaRPr lang="zh-CN" altLang="en-US" dirty="0"/>
          </a:p>
        </p:txBody>
      </p:sp>
      <p:sp>
        <p:nvSpPr>
          <p:cNvPr id="4" name="灯片编号占位符 3">
            <a:extLst>
              <a:ext uri="{FF2B5EF4-FFF2-40B4-BE49-F238E27FC236}">
                <a16:creationId xmlns:a16="http://schemas.microsoft.com/office/drawing/2014/main" id="{E82E691C-6E37-A0A5-4AF1-207AB16A80A1}"/>
              </a:ext>
            </a:extLst>
          </p:cNvPr>
          <p:cNvSpPr>
            <a:spLocks noGrp="1"/>
          </p:cNvSpPr>
          <p:nvPr>
            <p:ph type="sldNum" sz="quarter" idx="10"/>
          </p:nvPr>
        </p:nvSpPr>
        <p:spPr/>
        <p:txBody>
          <a:bodyPr/>
          <a:lstStyle/>
          <a:p>
            <a:fld id="{ADEA54C2-C155-401B-88BE-B08BCC95FB55}" type="slidenum">
              <a:rPr lang="zh-CN" altLang="en-US" smtClean="0"/>
              <a:t>53</a:t>
            </a:fld>
            <a:endParaRPr lang="zh-CN" altLang="en-US"/>
          </a:p>
        </p:txBody>
      </p:sp>
    </p:spTree>
    <p:extLst>
      <p:ext uri="{BB962C8B-B14F-4D97-AF65-F5344CB8AC3E}">
        <p14:creationId xmlns:p14="http://schemas.microsoft.com/office/powerpoint/2010/main" val="1897384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06D80-163F-E1A5-C379-00BE573EEF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752665-2473-C5F7-7968-84501CEE9E4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355DB6-9B98-50AE-B1B5-5F8C98BABAC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非极大值抑制还是有很多花边，所以要进行阈值处理</a:t>
            </a:r>
          </a:p>
          <a:p>
            <a:endParaRPr lang="zh-CN" altLang="en-US" dirty="0"/>
          </a:p>
        </p:txBody>
      </p:sp>
      <p:sp>
        <p:nvSpPr>
          <p:cNvPr id="4" name="灯片编号占位符 3">
            <a:extLst>
              <a:ext uri="{FF2B5EF4-FFF2-40B4-BE49-F238E27FC236}">
                <a16:creationId xmlns:a16="http://schemas.microsoft.com/office/drawing/2014/main" id="{E82E691C-6E37-A0A5-4AF1-207AB16A80A1}"/>
              </a:ext>
            </a:extLst>
          </p:cNvPr>
          <p:cNvSpPr>
            <a:spLocks noGrp="1"/>
          </p:cNvSpPr>
          <p:nvPr>
            <p:ph type="sldNum" sz="quarter" idx="10"/>
          </p:nvPr>
        </p:nvSpPr>
        <p:spPr/>
        <p:txBody>
          <a:bodyPr/>
          <a:lstStyle/>
          <a:p>
            <a:fld id="{ADEA54C2-C155-401B-88BE-B08BCC95FB55}" type="slidenum">
              <a:rPr lang="zh-CN" altLang="en-US" smtClean="0"/>
              <a:t>54</a:t>
            </a:fld>
            <a:endParaRPr lang="zh-CN" altLang="en-US"/>
          </a:p>
        </p:txBody>
      </p:sp>
    </p:spTree>
    <p:extLst>
      <p:ext uri="{BB962C8B-B14F-4D97-AF65-F5344CB8AC3E}">
        <p14:creationId xmlns:p14="http://schemas.microsoft.com/office/powerpoint/2010/main" val="32835721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2E0F1-E4AA-970D-C6F3-02D14EAAE97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8E9FB5F-0352-A0A1-CEE8-5BF4502AE61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BEB60D6-1E4C-CF8C-5ABB-98A39D2594C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DF47F34-3F10-8BD3-439D-CA7503BD93FD}"/>
              </a:ext>
            </a:extLst>
          </p:cNvPr>
          <p:cNvSpPr>
            <a:spLocks noGrp="1"/>
          </p:cNvSpPr>
          <p:nvPr>
            <p:ph type="sldNum" sz="quarter" idx="10"/>
          </p:nvPr>
        </p:nvSpPr>
        <p:spPr/>
        <p:txBody>
          <a:bodyPr/>
          <a:lstStyle/>
          <a:p>
            <a:fld id="{ADEA54C2-C155-401B-88BE-B08BCC95FB55}" type="slidenum">
              <a:rPr lang="zh-CN" altLang="en-US" smtClean="0"/>
              <a:t>55</a:t>
            </a:fld>
            <a:endParaRPr lang="zh-CN" altLang="en-US"/>
          </a:p>
        </p:txBody>
      </p:sp>
    </p:spTree>
    <p:extLst>
      <p:ext uri="{BB962C8B-B14F-4D97-AF65-F5344CB8AC3E}">
        <p14:creationId xmlns:p14="http://schemas.microsoft.com/office/powerpoint/2010/main" val="39494628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2E0F1-E4AA-970D-C6F3-02D14EAAE97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8E9FB5F-0352-A0A1-CEE8-5BF4502AE61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BEB60D6-1E4C-CF8C-5ABB-98A39D2594C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DF47F34-3F10-8BD3-439D-CA7503BD93FD}"/>
              </a:ext>
            </a:extLst>
          </p:cNvPr>
          <p:cNvSpPr>
            <a:spLocks noGrp="1"/>
          </p:cNvSpPr>
          <p:nvPr>
            <p:ph type="sldNum" sz="quarter" idx="10"/>
          </p:nvPr>
        </p:nvSpPr>
        <p:spPr/>
        <p:txBody>
          <a:bodyPr/>
          <a:lstStyle/>
          <a:p>
            <a:fld id="{ADEA54C2-C155-401B-88BE-B08BCC95FB55}" type="slidenum">
              <a:rPr lang="zh-CN" altLang="en-US" smtClean="0"/>
              <a:t>56</a:t>
            </a:fld>
            <a:endParaRPr lang="zh-CN" altLang="en-US"/>
          </a:p>
        </p:txBody>
      </p:sp>
    </p:spTree>
    <p:extLst>
      <p:ext uri="{BB962C8B-B14F-4D97-AF65-F5344CB8AC3E}">
        <p14:creationId xmlns:p14="http://schemas.microsoft.com/office/powerpoint/2010/main" val="8230503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191C-153B-9A7E-90F9-EAF469F647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30A73DF-4556-A975-D6B5-007E2656828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C3D879-ACA9-8F75-70D0-CABBC2B26E4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8ECB87B-A712-F59E-5B6F-DE02CCCB421F}"/>
              </a:ext>
            </a:extLst>
          </p:cNvPr>
          <p:cNvSpPr>
            <a:spLocks noGrp="1"/>
          </p:cNvSpPr>
          <p:nvPr>
            <p:ph type="sldNum" sz="quarter" idx="10"/>
          </p:nvPr>
        </p:nvSpPr>
        <p:spPr/>
        <p:txBody>
          <a:bodyPr/>
          <a:lstStyle/>
          <a:p>
            <a:fld id="{ADEA54C2-C155-401B-88BE-B08BCC95FB55}" type="slidenum">
              <a:rPr lang="zh-CN" altLang="en-US" smtClean="0"/>
              <a:t>57</a:t>
            </a:fld>
            <a:endParaRPr lang="zh-CN" altLang="en-US"/>
          </a:p>
        </p:txBody>
      </p:sp>
    </p:spTree>
    <p:extLst>
      <p:ext uri="{BB962C8B-B14F-4D97-AF65-F5344CB8AC3E}">
        <p14:creationId xmlns:p14="http://schemas.microsoft.com/office/powerpoint/2010/main" val="38055930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06D80-163F-E1A5-C379-00BE573EEF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752665-2473-C5F7-7968-84501CEE9E4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355DB6-9B98-50AE-B1B5-5F8C98BABAC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82E691C-6E37-A0A5-4AF1-207AB16A80A1}"/>
              </a:ext>
            </a:extLst>
          </p:cNvPr>
          <p:cNvSpPr>
            <a:spLocks noGrp="1"/>
          </p:cNvSpPr>
          <p:nvPr>
            <p:ph type="sldNum" sz="quarter" idx="10"/>
          </p:nvPr>
        </p:nvSpPr>
        <p:spPr/>
        <p:txBody>
          <a:bodyPr/>
          <a:lstStyle/>
          <a:p>
            <a:fld id="{ADEA54C2-C155-401B-88BE-B08BCC95FB55}" type="slidenum">
              <a:rPr lang="zh-CN" altLang="en-US" smtClean="0"/>
              <a:t>58</a:t>
            </a:fld>
            <a:endParaRPr lang="zh-CN" altLang="en-US"/>
          </a:p>
        </p:txBody>
      </p:sp>
    </p:spTree>
    <p:extLst>
      <p:ext uri="{BB962C8B-B14F-4D97-AF65-F5344CB8AC3E}">
        <p14:creationId xmlns:p14="http://schemas.microsoft.com/office/powerpoint/2010/main" val="17344267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59</a:t>
            </a:fld>
            <a:endParaRPr lang="zh-CN" altLang="en-US"/>
          </a:p>
        </p:txBody>
      </p:sp>
    </p:spTree>
    <p:extLst>
      <p:ext uri="{BB962C8B-B14F-4D97-AF65-F5344CB8AC3E}">
        <p14:creationId xmlns:p14="http://schemas.microsoft.com/office/powerpoint/2010/main" val="1329399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60</a:t>
            </a:fld>
            <a:endParaRPr lang="zh-CN" altLang="en-US"/>
          </a:p>
        </p:txBody>
      </p:sp>
    </p:spTree>
    <p:extLst>
      <p:ext uri="{BB962C8B-B14F-4D97-AF65-F5344CB8AC3E}">
        <p14:creationId xmlns:p14="http://schemas.microsoft.com/office/powerpoint/2010/main" val="7565208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61</a:t>
            </a:fld>
            <a:endParaRPr lang="zh-CN" altLang="en-US"/>
          </a:p>
        </p:txBody>
      </p:sp>
    </p:spTree>
    <p:extLst>
      <p:ext uri="{BB962C8B-B14F-4D97-AF65-F5344CB8AC3E}">
        <p14:creationId xmlns:p14="http://schemas.microsoft.com/office/powerpoint/2010/main" val="2363884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62</a:t>
            </a:fld>
            <a:endParaRPr lang="zh-CN" altLang="en-US"/>
          </a:p>
        </p:txBody>
      </p:sp>
    </p:spTree>
    <p:extLst>
      <p:ext uri="{BB962C8B-B14F-4D97-AF65-F5344CB8AC3E}">
        <p14:creationId xmlns:p14="http://schemas.microsoft.com/office/powerpoint/2010/main" val="31711166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可以利用闭操作连接断裂点</a:t>
            </a:r>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63</a:t>
            </a:fld>
            <a:endParaRPr lang="zh-CN" altLang="en-US"/>
          </a:p>
        </p:txBody>
      </p:sp>
    </p:spTree>
    <p:extLst>
      <p:ext uri="{BB962C8B-B14F-4D97-AF65-F5344CB8AC3E}">
        <p14:creationId xmlns:p14="http://schemas.microsoft.com/office/powerpoint/2010/main" val="27743008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64</a:t>
            </a:fld>
            <a:endParaRPr lang="zh-CN" altLang="en-US"/>
          </a:p>
        </p:txBody>
      </p:sp>
    </p:spTree>
    <p:extLst>
      <p:ext uri="{BB962C8B-B14F-4D97-AF65-F5344CB8AC3E}">
        <p14:creationId xmlns:p14="http://schemas.microsoft.com/office/powerpoint/2010/main" val="6945850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1" dirty="0" smtClean="0">
                            <a:latin typeface="Cambria Math" panose="02040503050406030204" pitchFamily="18" charset="0"/>
                          </a:rPr>
                          <m:t>0</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𝑚</m:t>
                    </m:r>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0</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𝑏</m:t>
                    </m:r>
                  </m:oMath>
                </a14:m>
                <a:r>
                  <a:rPr lang="zh-CN" altLang="en-US" dirty="0"/>
                  <a:t>：有无数个</a:t>
                </a:r>
                <a14:m>
                  <m:oMath xmlns:m="http://schemas.openxmlformats.org/officeDocument/2006/math">
                    <m:r>
                      <a:rPr lang="en-US" altLang="zh-CN" i="1" dirty="0" smtClean="0">
                        <a:latin typeface="Cambria Math" panose="02040503050406030204" pitchFamily="18" charset="0"/>
                      </a:rPr>
                      <m:t>𝑚</m:t>
                    </m:r>
                    <m:r>
                      <a:rPr lang="zh-CN" altLang="en-US" i="1" dirty="0" smtClean="0">
                        <a:latin typeface="Cambria Math" panose="02040503050406030204" pitchFamily="18" charset="0"/>
                      </a:rPr>
                      <m:t>与</m:t>
                    </m:r>
                    <m:r>
                      <a:rPr lang="en-US" altLang="zh-CN" i="1" dirty="0" smtClean="0">
                        <a:latin typeface="Cambria Math" panose="02040503050406030204" pitchFamily="18" charset="0"/>
                      </a:rPr>
                      <m:t>𝑏</m:t>
                    </m:r>
                  </m:oMath>
                </a14:m>
                <a:r>
                  <a:rPr lang="zh-CN" altLang="en-US" dirty="0"/>
                  <a:t>都能穿过点</a:t>
                </a:r>
                <a14:m>
                  <m:oMath xmlns:m="http://schemas.openxmlformats.org/officeDocument/2006/math">
                    <m:d>
                      <m:dPr>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0</m:t>
                            </m:r>
                          </m:sub>
                        </m:sSub>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1" dirty="0" smtClean="0">
                                <a:latin typeface="Cambria Math" panose="02040503050406030204" pitchFamily="18" charset="0"/>
                              </a:rPr>
                              <m:t>0</m:t>
                            </m:r>
                          </m:sub>
                        </m:sSub>
                      </m:e>
                    </m:d>
                  </m:oMath>
                </a14:m>
                <a:r>
                  <a:rPr lang="en-US" altLang="zh-CN" dirty="0"/>
                  <a:t>;</a:t>
                </a:r>
              </a:p>
              <a:p>
                <a:r>
                  <a:rPr lang="zh-CN" altLang="en-US" dirty="0"/>
                  <a:t>这些</a:t>
                </a:r>
                <a14:m>
                  <m:oMath xmlns:m="http://schemas.openxmlformats.org/officeDocument/2006/math">
                    <m:r>
                      <a:rPr lang="en-US" altLang="zh-CN" i="1" dirty="0" smtClean="0">
                        <a:latin typeface="Cambria Math" panose="02040503050406030204" pitchFamily="18" charset="0"/>
                      </a:rPr>
                      <m:t>𝑚</m:t>
                    </m:r>
                    <m:r>
                      <a:rPr lang="zh-CN" altLang="en-US" i="1" dirty="0" smtClean="0">
                        <a:latin typeface="Cambria Math" panose="02040503050406030204" pitchFamily="18" charset="0"/>
                      </a:rPr>
                      <m:t>，</m:t>
                    </m:r>
                    <m:r>
                      <a:rPr lang="en-US" altLang="zh-CN" i="1" dirty="0" smtClean="0">
                        <a:latin typeface="Cambria Math" panose="02040503050406030204" pitchFamily="18" charset="0"/>
                      </a:rPr>
                      <m:t>𝑏</m:t>
                    </m:r>
                    <m:r>
                      <a:rPr lang="zh-CN" altLang="en-US" i="1" dirty="0" smtClean="0">
                        <a:latin typeface="Cambria Math" panose="02040503050406030204" pitchFamily="18" charset="0"/>
                      </a:rPr>
                      <m:t>在另一个坐标空间（</m:t>
                    </m:r>
                    <m:r>
                      <a:rPr lang="en-US" altLang="zh-CN" i="1" dirty="0" smtClean="0">
                        <a:latin typeface="Cambria Math" panose="02040503050406030204" pitchFamily="18" charset="0"/>
                      </a:rPr>
                      <m:t>𝑚𝑏</m:t>
                    </m:r>
                    <m:r>
                      <a:rPr lang="zh-CN" altLang="en-US" i="1" dirty="0" smtClean="0">
                        <a:latin typeface="Cambria Math" panose="02040503050406030204" pitchFamily="18" charset="0"/>
                      </a:rPr>
                      <m:t>空</m:t>
                    </m:r>
                  </m:oMath>
                </a14:m>
                <a:r>
                  <a:rPr lang="zh-CN" altLang="en-US" dirty="0"/>
                  <a:t>间）形成了一条线</a:t>
                </a:r>
              </a:p>
            </p:txBody>
          </p:sp>
        </mc:Choice>
        <mc:Fallback xmlns="">
          <p:sp>
            <p:nvSpPr>
              <p:cNvPr id="3" name="备注占位符 2"/>
              <p:cNvSpPr>
                <a:spLocks noGrp="1"/>
              </p:cNvSpPr>
              <p:nvPr>
                <p:ph type="body" idx="1"/>
              </p:nvPr>
            </p:nvSpPr>
            <p:spPr/>
            <p:txBody>
              <a:bodyPr/>
              <a:lstStyle/>
              <a:p>
                <a:r>
                  <a:rPr lang="en-US" altLang="zh-CN" i="0" dirty="0">
                    <a:latin typeface="Cambria Math" panose="02040503050406030204" pitchFamily="18" charset="0"/>
                  </a:rPr>
                  <a:t>𝑦_0=𝑚𝑥_0+𝑏</a:t>
                </a:r>
                <a:r>
                  <a:rPr lang="zh-CN" altLang="en-US" dirty="0"/>
                  <a:t>：有无数个</a:t>
                </a:r>
                <a:r>
                  <a:rPr lang="en-US" altLang="zh-CN" i="0" dirty="0">
                    <a:latin typeface="Cambria Math" panose="02040503050406030204" pitchFamily="18" charset="0"/>
                  </a:rPr>
                  <a:t>𝑚</a:t>
                </a:r>
                <a:r>
                  <a:rPr lang="zh-CN" altLang="en-US" i="0" dirty="0">
                    <a:latin typeface="Cambria Math" panose="02040503050406030204" pitchFamily="18" charset="0"/>
                  </a:rPr>
                  <a:t>与</a:t>
                </a:r>
                <a:r>
                  <a:rPr lang="en-US" altLang="zh-CN" i="0" dirty="0">
                    <a:latin typeface="Cambria Math" panose="02040503050406030204" pitchFamily="18" charset="0"/>
                  </a:rPr>
                  <a:t>𝑏</a:t>
                </a:r>
                <a:r>
                  <a:rPr lang="zh-CN" altLang="en-US" dirty="0"/>
                  <a:t>都能穿过点</a:t>
                </a:r>
                <a:r>
                  <a:rPr lang="en-US" altLang="zh-CN" i="0" dirty="0">
                    <a:latin typeface="Cambria Math" panose="02040503050406030204" pitchFamily="18" charset="0"/>
                  </a:rPr>
                  <a:t>(𝑥_0,𝑦_0 )</a:t>
                </a:r>
                <a:r>
                  <a:rPr lang="en-US" altLang="zh-CN" dirty="0"/>
                  <a:t>;</a:t>
                </a:r>
              </a:p>
              <a:p>
                <a:r>
                  <a:rPr lang="zh-CN" altLang="en-US" dirty="0"/>
                  <a:t>这些</a:t>
                </a:r>
                <a:r>
                  <a:rPr lang="en-US" altLang="zh-CN" i="0" dirty="0">
                    <a:latin typeface="Cambria Math" panose="02040503050406030204" pitchFamily="18" charset="0"/>
                  </a:rPr>
                  <a:t>𝑚</a:t>
                </a:r>
                <a:r>
                  <a:rPr lang="zh-CN" altLang="en-US" i="0" dirty="0">
                    <a:latin typeface="Cambria Math" panose="02040503050406030204" pitchFamily="18" charset="0"/>
                  </a:rPr>
                  <a:t>，</a:t>
                </a:r>
                <a:r>
                  <a:rPr lang="en-US" altLang="zh-CN" i="0" dirty="0">
                    <a:latin typeface="Cambria Math" panose="02040503050406030204" pitchFamily="18" charset="0"/>
                  </a:rPr>
                  <a:t>𝑏</a:t>
                </a:r>
                <a:r>
                  <a:rPr lang="zh-CN" altLang="en-US" i="0" dirty="0">
                    <a:latin typeface="Cambria Math" panose="02040503050406030204" pitchFamily="18" charset="0"/>
                  </a:rPr>
                  <a:t>在另一个坐标空间（</a:t>
                </a:r>
                <a:r>
                  <a:rPr lang="en-US" altLang="zh-CN" i="0" dirty="0">
                    <a:latin typeface="Cambria Math" panose="02040503050406030204" pitchFamily="18" charset="0"/>
                  </a:rPr>
                  <a:t>𝑚𝑏</a:t>
                </a:r>
                <a:r>
                  <a:rPr lang="zh-CN" altLang="en-US" i="0" dirty="0">
                    <a:latin typeface="Cambria Math" panose="02040503050406030204" pitchFamily="18" charset="0"/>
                  </a:rPr>
                  <a:t>空</a:t>
                </a:r>
                <a:r>
                  <a:rPr lang="zh-CN" altLang="en-US" dirty="0"/>
                  <a:t>间）形成了一条线</a:t>
                </a:r>
              </a:p>
            </p:txBody>
          </p:sp>
        </mc:Fallback>
      </mc:AlternateContent>
      <p:sp>
        <p:nvSpPr>
          <p:cNvPr id="4" name="灯片编号占位符 3"/>
          <p:cNvSpPr>
            <a:spLocks noGrp="1"/>
          </p:cNvSpPr>
          <p:nvPr>
            <p:ph type="sldNum" sz="quarter" idx="10"/>
          </p:nvPr>
        </p:nvSpPr>
        <p:spPr/>
        <p:txBody>
          <a:bodyPr/>
          <a:lstStyle/>
          <a:p>
            <a:fld id="{ADEA54C2-C155-401B-88BE-B08BCC95FB55}" type="slidenum">
              <a:rPr lang="zh-CN" altLang="en-US" smtClean="0"/>
              <a:t>65</a:t>
            </a:fld>
            <a:endParaRPr lang="zh-CN" altLang="en-US"/>
          </a:p>
        </p:txBody>
      </p:sp>
    </p:spTree>
    <p:extLst>
      <p:ext uri="{BB962C8B-B14F-4D97-AF65-F5344CB8AC3E}">
        <p14:creationId xmlns:p14="http://schemas.microsoft.com/office/powerpoint/2010/main" val="39890364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66</a:t>
            </a:fld>
            <a:endParaRPr lang="zh-CN" altLang="en-US"/>
          </a:p>
        </p:txBody>
      </p:sp>
    </p:spTree>
    <p:extLst>
      <p:ext uri="{BB962C8B-B14F-4D97-AF65-F5344CB8AC3E}">
        <p14:creationId xmlns:p14="http://schemas.microsoft.com/office/powerpoint/2010/main" val="33414391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67</a:t>
            </a:fld>
            <a:endParaRPr lang="zh-CN" altLang="en-US"/>
          </a:p>
        </p:txBody>
      </p:sp>
    </p:spTree>
    <p:extLst>
      <p:ext uri="{BB962C8B-B14F-4D97-AF65-F5344CB8AC3E}">
        <p14:creationId xmlns:p14="http://schemas.microsoft.com/office/powerpoint/2010/main" val="4970607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68</a:t>
            </a:fld>
            <a:endParaRPr lang="zh-CN" altLang="en-US"/>
          </a:p>
        </p:txBody>
      </p:sp>
    </p:spTree>
    <p:extLst>
      <p:ext uri="{BB962C8B-B14F-4D97-AF65-F5344CB8AC3E}">
        <p14:creationId xmlns:p14="http://schemas.microsoft.com/office/powerpoint/2010/main" val="2692763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0FE7A41D-5AE0-4EAA-A7E8-7C0053093877}" type="datetimeFigureOut">
              <a:rPr lang="zh-CN" altLang="en-US" smtClean="0"/>
              <a:t>2024/6/19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E7A41D-5AE0-4EAA-A7E8-7C0053093877}" type="datetimeFigureOut">
              <a:rPr lang="zh-CN" altLang="en-US" smtClean="0"/>
              <a:t>2024/6/19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39543E-096F-464E-BBC6-786C19AD384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jpeg"/><Relationship Id="rId7"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jpeg"/><Relationship Id="rId7"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jpeg"/><Relationship Id="rId7"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2.jpeg"/></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jpeg"/><Relationship Id="rId7"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9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2.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2.jpeg"/></Relationships>
</file>

<file path=ppt/slides/_rels/slide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1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B22A830-B3B6-5FBB-5091-5A8F5C6FC6D6}"/>
              </a:ext>
            </a:extLst>
          </p:cNvPr>
          <p:cNvSpPr/>
          <p:nvPr/>
        </p:nvSpPr>
        <p:spPr>
          <a:xfrm>
            <a:off x="0" y="-26378"/>
            <a:ext cx="9144000" cy="4941278"/>
          </a:xfrm>
          <a:prstGeom prst="rect">
            <a:avLst/>
          </a:prstGeom>
          <a:blipFill dpi="0" rotWithShape="1">
            <a:blip r:embed="rId3"/>
            <a:srcRect/>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 26"/>
          <p:cNvGrpSpPr/>
          <p:nvPr/>
        </p:nvGrpSpPr>
        <p:grpSpPr>
          <a:xfrm>
            <a:off x="1309670" y="5886856"/>
            <a:ext cx="6986498" cy="738289"/>
            <a:chOff x="1584506" y="5896006"/>
            <a:chExt cx="6986498" cy="738289"/>
          </a:xfrm>
        </p:grpSpPr>
        <p:sp>
          <p:nvSpPr>
            <p:cNvPr id="20" name="副标题 2"/>
            <p:cNvSpPr txBox="1"/>
            <p:nvPr/>
          </p:nvSpPr>
          <p:spPr>
            <a:xfrm>
              <a:off x="1584506" y="5896006"/>
              <a:ext cx="6871855" cy="354267"/>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r>
                <a:rPr lang="zh-CN" altLang="en-US" sz="1800" b="1" dirty="0">
                  <a:solidFill>
                    <a:schemeClr val="accent2">
                      <a:lumMod val="75000"/>
                    </a:schemeClr>
                  </a:solidFill>
                  <a:latin typeface="SimHei" charset="-122"/>
                  <a:ea typeface="SimHei" charset="-122"/>
                  <a:cs typeface="SimHei" charset="-122"/>
                </a:rPr>
                <a:t>南京信息工程大学</a:t>
              </a:r>
            </a:p>
          </p:txBody>
        </p:sp>
        <p:sp>
          <p:nvSpPr>
            <p:cNvPr id="24" name="副标题 2"/>
            <p:cNvSpPr txBox="1"/>
            <p:nvPr/>
          </p:nvSpPr>
          <p:spPr>
            <a:xfrm>
              <a:off x="1699149" y="6280028"/>
              <a:ext cx="6871855" cy="354267"/>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r>
                <a:rPr lang="en-US" altLang="zh-CN" sz="1800" dirty="0">
                  <a:solidFill>
                    <a:srgbClr val="3C6488"/>
                  </a:solidFill>
                  <a:latin typeface="Times New Roman" panose="02020503050405090304" charset="0"/>
                  <a:ea typeface="宋体" panose="02010600030101010101" pitchFamily="2" charset="-122"/>
                  <a:cs typeface="Times New Roman" panose="02020503050405090304" charset="0"/>
                </a:rPr>
                <a:t>Nanjing University of Information Science and Technology</a:t>
              </a:r>
              <a:endParaRPr lang="zh-CN" altLang="en-US" sz="1800" dirty="0">
                <a:solidFill>
                  <a:srgbClr val="3C6488"/>
                </a:solidFill>
                <a:latin typeface="Times New Roman" panose="02020503050405090304" charset="0"/>
                <a:ea typeface="宋体" panose="02010600030101010101" pitchFamily="2" charset="-122"/>
                <a:cs typeface="Times New Roman" panose="02020503050405090304" charset="0"/>
              </a:endParaRPr>
            </a:p>
          </p:txBody>
        </p:sp>
      </p:grpSp>
      <p:sp>
        <p:nvSpPr>
          <p:cNvPr id="2" name="标题 1"/>
          <p:cNvSpPr>
            <a:spLocks noGrp="1"/>
          </p:cNvSpPr>
          <p:nvPr>
            <p:ph type="ctrTitle"/>
          </p:nvPr>
        </p:nvSpPr>
        <p:spPr>
          <a:xfrm>
            <a:off x="-88900" y="1324819"/>
            <a:ext cx="9232900" cy="1223745"/>
          </a:xfrm>
          <a:solidFill>
            <a:schemeClr val="bg1">
              <a:alpha val="30000"/>
            </a:schemeClr>
          </a:solidFill>
        </p:spPr>
        <p:txBody>
          <a:bodyPr anchor="t">
            <a:noAutofit/>
          </a:bodyPr>
          <a:lstStyle/>
          <a:p>
            <a:pPr>
              <a:lnSpc>
                <a:spcPct val="100000"/>
              </a:lnSpc>
            </a:pPr>
            <a:r>
              <a:rPr lang="zh-CN" altLang="en-US" sz="7200" b="1" dirty="0">
                <a:solidFill>
                  <a:schemeClr val="bg1"/>
                </a:solidFill>
                <a:latin typeface="SimHei" charset="-122"/>
                <a:ea typeface="SimHei" charset="-122"/>
                <a:cs typeface="SimHei" charset="-122"/>
              </a:rPr>
              <a:t>数字图像处理</a:t>
            </a:r>
          </a:p>
        </p:txBody>
      </p:sp>
      <p:sp>
        <p:nvSpPr>
          <p:cNvPr id="3" name="副标题 2"/>
          <p:cNvSpPr>
            <a:spLocks noGrp="1"/>
          </p:cNvSpPr>
          <p:nvPr>
            <p:ph type="subTitle" idx="1"/>
          </p:nvPr>
        </p:nvSpPr>
        <p:spPr>
          <a:xfrm>
            <a:off x="1271570" y="5414026"/>
            <a:ext cx="6871855" cy="795536"/>
          </a:xfrm>
          <a:noFill/>
        </p:spPr>
        <p:txBody>
          <a:bodyPr>
            <a:noAutofit/>
          </a:bodyPr>
          <a:lstStyle/>
          <a:p>
            <a:r>
              <a:rPr lang="zh-CN" altLang="en-US" dirty="0">
                <a:latin typeface="华光标题宋_CNKI" panose="02000500000000000000" pitchFamily="2" charset="-122"/>
                <a:ea typeface="华光标题宋_CNKI" panose="02000500000000000000" pitchFamily="2" charset="-122"/>
                <a:cs typeface="SimHei" charset="-122"/>
              </a:rPr>
              <a:t>第</a:t>
            </a:r>
            <a:r>
              <a:rPr lang="en-US" altLang="zh-CN" dirty="0">
                <a:latin typeface="华光标题宋_CNKI" panose="02000500000000000000" pitchFamily="2" charset="-122"/>
                <a:ea typeface="华光标题宋_CNKI" panose="02000500000000000000" pitchFamily="2" charset="-122"/>
                <a:cs typeface="SimHei" charset="-122"/>
              </a:rPr>
              <a:t>10</a:t>
            </a:r>
            <a:r>
              <a:rPr lang="zh-CN" altLang="en-US" dirty="0">
                <a:latin typeface="华光标题宋_CNKI" panose="02000500000000000000" pitchFamily="2" charset="-122"/>
                <a:ea typeface="华光标题宋_CNKI" panose="02000500000000000000" pitchFamily="2" charset="-122"/>
                <a:cs typeface="SimHei" charset="-122"/>
              </a:rPr>
              <a:t>章 </a:t>
            </a:r>
            <a:r>
              <a:rPr lang="en-US" altLang="zh-CN" dirty="0">
                <a:latin typeface="华光标题宋_CNKI" panose="02000500000000000000" pitchFamily="2" charset="-122"/>
                <a:ea typeface="华光标题宋_CNKI" panose="02000500000000000000" pitchFamily="2" charset="-122"/>
                <a:cs typeface="SimHei" charset="-122"/>
              </a:rPr>
              <a:t>- </a:t>
            </a:r>
            <a:r>
              <a:rPr lang="zh-CN" altLang="en-US" dirty="0">
                <a:latin typeface="华光标题宋_CNKI" panose="02000500000000000000" pitchFamily="2" charset="-122"/>
                <a:ea typeface="华光标题宋_CNKI" panose="02000500000000000000" pitchFamily="2" charset="-122"/>
                <a:cs typeface="SimHei" charset="-122"/>
              </a:rPr>
              <a:t>图像分割</a:t>
            </a:r>
          </a:p>
        </p:txBody>
      </p:sp>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3425" y="5535177"/>
            <a:ext cx="875116" cy="855973"/>
          </a:xfrm>
          <a:prstGeom prst="rect">
            <a:avLst/>
          </a:prstGeom>
        </p:spPr>
      </p:pic>
      <p:sp>
        <p:nvSpPr>
          <p:cNvPr id="12" name="矩形 11">
            <a:extLst>
              <a:ext uri="{FF2B5EF4-FFF2-40B4-BE49-F238E27FC236}">
                <a16:creationId xmlns:a16="http://schemas.microsoft.com/office/drawing/2014/main" id="{9CC9475D-32C0-0E06-6633-45250559F3F7}"/>
              </a:ext>
            </a:extLst>
          </p:cNvPr>
          <p:cNvSpPr/>
          <p:nvPr/>
        </p:nvSpPr>
        <p:spPr>
          <a:xfrm rot="2696006">
            <a:off x="3770155" y="3709790"/>
            <a:ext cx="1320759" cy="1320759"/>
          </a:xfrm>
          <a:prstGeom prst="rect">
            <a:avLst/>
          </a:prstGeom>
          <a:noFill/>
          <a:ln w="63500">
            <a:solidFill>
              <a:srgbClr val="FFE8C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chemeClr val="bg1"/>
              </a:solidFill>
            </a:endParaRPr>
          </a:p>
        </p:txBody>
      </p:sp>
      <p:sp>
        <p:nvSpPr>
          <p:cNvPr id="13" name="矩形 12">
            <a:extLst>
              <a:ext uri="{FF2B5EF4-FFF2-40B4-BE49-F238E27FC236}">
                <a16:creationId xmlns:a16="http://schemas.microsoft.com/office/drawing/2014/main" id="{D369ACC4-DFCB-6ACC-B13D-76C51EB7064F}"/>
              </a:ext>
            </a:extLst>
          </p:cNvPr>
          <p:cNvSpPr/>
          <p:nvPr/>
        </p:nvSpPr>
        <p:spPr>
          <a:xfrm rot="2696006">
            <a:off x="3938998" y="3708437"/>
            <a:ext cx="1320759" cy="1320759"/>
          </a:xfrm>
          <a:prstGeom prst="rect">
            <a:avLst/>
          </a:prstGeom>
          <a:noFill/>
          <a:ln w="254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chemeClr val="bg1"/>
              </a:solidFill>
            </a:endParaRPr>
          </a:p>
        </p:txBody>
      </p:sp>
      <p:cxnSp>
        <p:nvCxnSpPr>
          <p:cNvPr id="10" name="直接连接符 9">
            <a:extLst>
              <a:ext uri="{FF2B5EF4-FFF2-40B4-BE49-F238E27FC236}">
                <a16:creationId xmlns:a16="http://schemas.microsoft.com/office/drawing/2014/main" id="{A64FA87F-93DE-77E4-A3DE-9246DCA8CE28}"/>
              </a:ext>
            </a:extLst>
          </p:cNvPr>
          <p:cNvCxnSpPr>
            <a:cxnSpLocks/>
          </p:cNvCxnSpPr>
          <p:nvPr/>
        </p:nvCxnSpPr>
        <p:spPr>
          <a:xfrm flipH="1">
            <a:off x="0" y="4371869"/>
            <a:ext cx="317402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AC3BE42-0010-5792-CD7E-BEF0F1464B8B}"/>
              </a:ext>
            </a:extLst>
          </p:cNvPr>
          <p:cNvCxnSpPr>
            <a:cxnSpLocks/>
          </p:cNvCxnSpPr>
          <p:nvPr/>
        </p:nvCxnSpPr>
        <p:spPr>
          <a:xfrm flipH="1">
            <a:off x="5882050" y="4371866"/>
            <a:ext cx="32619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A565EE4B-8DDF-1BE6-1DAB-25D3DF776065}"/>
              </a:ext>
            </a:extLst>
          </p:cNvPr>
          <p:cNvSpPr txBox="1">
            <a:spLocks/>
          </p:cNvSpPr>
          <p:nvPr/>
        </p:nvSpPr>
        <p:spPr>
          <a:xfrm>
            <a:off x="0" y="2658721"/>
            <a:ext cx="9144000" cy="664881"/>
          </a:xfrm>
          <a:prstGeom prst="rect">
            <a:avLst/>
          </a:prstGeom>
          <a:solidFill>
            <a:schemeClr val="bg1">
              <a:alpha val="30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dirty="0">
                <a:solidFill>
                  <a:schemeClr val="bg1"/>
                </a:solidFill>
                <a:latin typeface="Times New Roman" panose="02020603050405020304" pitchFamily="18" charset="0"/>
                <a:ea typeface="SimHei" charset="-122"/>
                <a:cs typeface="Times New Roman" panose="02020603050405020304" pitchFamily="18" charset="0"/>
              </a:rPr>
              <a:t>Digital Image Processing</a:t>
            </a:r>
            <a:endParaRPr lang="zh-CN" altLang="en-US" sz="3600" dirty="0">
              <a:solidFill>
                <a:schemeClr val="bg1"/>
              </a:solidFill>
              <a:latin typeface="Times New Roman" panose="02020603050405020304" pitchFamily="18" charset="0"/>
              <a:ea typeface="SimHei"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id="{5F3C5571-429D-C981-EC08-589C47B69105}"/>
              </a:ext>
            </a:extLst>
          </p:cNvPr>
          <p:cNvCxnSpPr>
            <a:cxnSpLocks/>
          </p:cNvCxnSpPr>
          <p:nvPr/>
        </p:nvCxnSpPr>
        <p:spPr>
          <a:xfrm flipH="1">
            <a:off x="0" y="4425735"/>
            <a:ext cx="31740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BF40FAA-8777-3FD1-C785-70B67C5B542F}"/>
              </a:ext>
            </a:extLst>
          </p:cNvPr>
          <p:cNvCxnSpPr>
            <a:cxnSpLocks/>
          </p:cNvCxnSpPr>
          <p:nvPr/>
        </p:nvCxnSpPr>
        <p:spPr>
          <a:xfrm flipH="1">
            <a:off x="5882050" y="4425732"/>
            <a:ext cx="32619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995410" cy="2246769"/>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基于边缘的分割是以</a:t>
            </a:r>
            <a:r>
              <a:rPr kumimoji="1" lang="zh-CN" altLang="en-US" sz="2800" b="1" dirty="0">
                <a:solidFill>
                  <a:srgbClr val="FF0000"/>
                </a:solidFill>
                <a:latin typeface="Times New Roman" panose="02020503050405090304" charset="0"/>
                <a:ea typeface="宋体" panose="02010600030101010101" pitchFamily="2" charset="-122"/>
                <a:cs typeface="Times New Roman" panose="02020503050405090304" charset="0"/>
                <a:sym typeface="+mn-ea"/>
              </a:rPr>
              <a:t>灰度局部急剧变化</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的分割方法</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b="0" dirty="0">
                <a:latin typeface="Times New Roman" panose="02020503050405090304" charset="0"/>
                <a:ea typeface="宋体" panose="02010600030101010101" pitchFamily="2" charset="-122"/>
                <a:cs typeface="Times New Roman" panose="02020503050405090304" charset="0"/>
                <a:sym typeface="+mn-ea"/>
              </a:rPr>
              <a:t>灰度变化方式</a:t>
            </a:r>
            <a:endParaRPr kumimoji="1" lang="en-US" altLang="zh-CN" sz="2800" b="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b="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Preliminaries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291590" y="4711273"/>
            <a:ext cx="8853805" cy="461665"/>
          </a:xfrm>
          <a:prstGeom prst="rect">
            <a:avLst/>
          </a:prstGeom>
          <a:noFill/>
        </p:spPr>
        <p:txBody>
          <a:bodyPr wrap="square">
            <a:spAutoFit/>
          </a:bodyPr>
          <a:lstStyle/>
          <a:p>
            <a:r>
              <a:rPr lang="en-US" altLang="zh-CN" sz="2400" dirty="0">
                <a:latin typeface="宋体" panose="02010600030101010101" pitchFamily="2" charset="-122"/>
                <a:ea typeface="宋体" panose="02010600030101010101" pitchFamily="2" charset="-122"/>
              </a:rPr>
              <a:t> (a)</a:t>
            </a:r>
            <a:r>
              <a:rPr lang="zh-CN" altLang="en-US" sz="2400" dirty="0">
                <a:latin typeface="宋体" panose="02010600030101010101" pitchFamily="2" charset="-122"/>
                <a:ea typeface="宋体" panose="02010600030101010101" pitchFamily="2" charset="-122"/>
              </a:rPr>
              <a:t>台阶式      （</a:t>
            </a:r>
            <a:r>
              <a:rPr lang="en-US" altLang="zh-CN" sz="2400" dirty="0">
                <a:latin typeface="宋体" panose="02010600030101010101" pitchFamily="2" charset="-122"/>
                <a:ea typeface="宋体" panose="02010600030101010101" pitchFamily="2" charset="-122"/>
              </a:rPr>
              <a:t>b</a:t>
            </a:r>
            <a:r>
              <a:rPr lang="zh-CN" altLang="en-US" sz="2400" dirty="0">
                <a:latin typeface="宋体" panose="02010600030101010101" pitchFamily="2" charset="-122"/>
                <a:ea typeface="宋体" panose="02010600030101010101" pitchFamily="2" charset="-122"/>
              </a:rPr>
              <a:t>）斜坡式      （</a:t>
            </a: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）屋顶式</a:t>
            </a:r>
          </a:p>
        </p:txBody>
      </p:sp>
      <p:pic>
        <p:nvPicPr>
          <p:cNvPr id="4" name="图片 3">
            <a:extLst>
              <a:ext uri="{FF2B5EF4-FFF2-40B4-BE49-F238E27FC236}">
                <a16:creationId xmlns:a16="http://schemas.microsoft.com/office/drawing/2014/main" id="{20FB346C-0750-452F-9213-15CFBE6D0B8A}"/>
              </a:ext>
            </a:extLst>
          </p:cNvPr>
          <p:cNvPicPr>
            <a:picLocks noChangeAspect="1"/>
          </p:cNvPicPr>
          <p:nvPr/>
        </p:nvPicPr>
        <p:blipFill>
          <a:blip r:embed="rId4"/>
          <a:stretch>
            <a:fillRect/>
          </a:stretch>
        </p:blipFill>
        <p:spPr>
          <a:xfrm>
            <a:off x="714375" y="2464504"/>
            <a:ext cx="7715250" cy="21145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995410" cy="2246769"/>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基于边缘的分割是以</a:t>
            </a:r>
            <a:r>
              <a:rPr kumimoji="1" lang="zh-CN" altLang="en-US" sz="2800" b="1" dirty="0">
                <a:solidFill>
                  <a:srgbClr val="FF0000"/>
                </a:solidFill>
                <a:latin typeface="Times New Roman" panose="02020503050405090304" charset="0"/>
                <a:ea typeface="宋体" panose="02010600030101010101" pitchFamily="2" charset="-122"/>
                <a:cs typeface="Times New Roman" panose="02020503050405090304" charset="0"/>
                <a:sym typeface="+mn-ea"/>
              </a:rPr>
              <a:t>灰度局部急剧变化</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的分割方法</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b="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b="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Preliminaries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下箭头 9"/>
          <p:cNvSpPr/>
          <p:nvPr/>
        </p:nvSpPr>
        <p:spPr>
          <a:xfrm>
            <a:off x="5254625" y="2052389"/>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696970" y="2652553"/>
            <a:ext cx="4134465" cy="523220"/>
          </a:xfrm>
          <a:prstGeom prst="rect">
            <a:avLst/>
          </a:prstGeom>
          <a:noFill/>
        </p:spPr>
        <p:txBody>
          <a:bodyPr wrap="none" rtlCol="0">
            <a:spAutoFit/>
          </a:bodyPr>
          <a:lstStyle/>
          <a:p>
            <a:r>
              <a:rPr lang="zh-CN" altLang="en-US" sz="2800" dirty="0">
                <a:latin typeface="宋体" panose="02010600030101010101" pitchFamily="2" charset="-122"/>
                <a:ea typeface="宋体" panose="02010600030101010101" pitchFamily="2" charset="-122"/>
              </a:rPr>
              <a:t>导数用来表示数字的差分</a:t>
            </a:r>
            <a:endParaRPr lang="en-US" altLang="zh-CN" sz="2800" dirty="0">
              <a:latin typeface="宋体" panose="02010600030101010101" pitchFamily="2" charset="-122"/>
              <a:ea typeface="宋体" panose="02010600030101010101" pitchFamily="2" charset="-122"/>
            </a:endParaRPr>
          </a:p>
        </p:txBody>
      </p:sp>
      <p:sp>
        <p:nvSpPr>
          <p:cNvPr id="14" name="文本框 13"/>
          <p:cNvSpPr txBox="1"/>
          <p:nvPr/>
        </p:nvSpPr>
        <p:spPr>
          <a:xfrm>
            <a:off x="3049271" y="4093188"/>
            <a:ext cx="6186169" cy="523220"/>
          </a:xfrm>
          <a:prstGeom prst="rect">
            <a:avLst/>
          </a:prstGeom>
          <a:noFill/>
        </p:spPr>
        <p:txBody>
          <a:bodyPr wrap="square">
            <a:spAutoFit/>
          </a:bodyPr>
          <a:lstStyle/>
          <a:p>
            <a:r>
              <a:rPr lang="zh-CN" altLang="en-US" sz="2800" dirty="0">
                <a:latin typeface="宋体" panose="02010600030101010101" pitchFamily="2" charset="-122"/>
                <a:ea typeface="宋体" panose="02010600030101010101" pitchFamily="2" charset="-122"/>
              </a:rPr>
              <a:t>用导数检测灰度变化将会非常直观</a:t>
            </a:r>
          </a:p>
        </p:txBody>
      </p:sp>
      <p:sp>
        <p:nvSpPr>
          <p:cNvPr id="15" name="下箭头 9"/>
          <p:cNvSpPr/>
          <p:nvPr/>
        </p:nvSpPr>
        <p:spPr>
          <a:xfrm>
            <a:off x="5254625" y="3470344"/>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995410" cy="3539430"/>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一维一阶导数</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在恒定区域内必然为</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0</a:t>
            </a:r>
          </a:p>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在灰度台阶</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斜坡开始变化时候必然不为</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0</a:t>
            </a:r>
          </a:p>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在灰度斜坡上的点必然不为</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0</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Preliminaries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4"/>
          <a:stretch>
            <a:fillRect/>
          </a:stretch>
        </p:blipFill>
        <p:spPr>
          <a:xfrm>
            <a:off x="2105025" y="2169106"/>
            <a:ext cx="4933950" cy="10763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995410" cy="3539430"/>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一维二阶导数</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在恒定区域内必然为</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0</a:t>
            </a:r>
          </a:p>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在灰度台阶</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斜坡开始变化</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&amp;</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结束变化处必然不为</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0</a:t>
            </a:r>
          </a:p>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在灰度斜坡上的点必然为</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0</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Preliminaries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4"/>
          <a:stretch>
            <a:fillRect/>
          </a:stretch>
        </p:blipFill>
        <p:spPr>
          <a:xfrm>
            <a:off x="1255395" y="2005935"/>
            <a:ext cx="6953250" cy="11049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995410" cy="523220"/>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示例</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Preliminaries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4"/>
          <a:stretch>
            <a:fillRect/>
          </a:stretch>
        </p:blipFill>
        <p:spPr>
          <a:xfrm>
            <a:off x="502920" y="2153920"/>
            <a:ext cx="3627475" cy="3522980"/>
          </a:xfrm>
          <a:prstGeom prst="rect">
            <a:avLst/>
          </a:prstGeom>
        </p:spPr>
      </p:pic>
      <p:cxnSp>
        <p:nvCxnSpPr>
          <p:cNvPr id="12" name="直接连接符 11"/>
          <p:cNvCxnSpPr/>
          <p:nvPr/>
        </p:nvCxnSpPr>
        <p:spPr>
          <a:xfrm>
            <a:off x="191824" y="3869690"/>
            <a:ext cx="4277306"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622591" y="5676900"/>
            <a:ext cx="1415772"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灰度图像</a:t>
            </a:r>
          </a:p>
        </p:txBody>
      </p:sp>
      <p:cxnSp>
        <p:nvCxnSpPr>
          <p:cNvPr id="19" name="直接箭头连接符 18"/>
          <p:cNvCxnSpPr/>
          <p:nvPr/>
        </p:nvCxnSpPr>
        <p:spPr>
          <a:xfrm flipV="1">
            <a:off x="352341" y="3903980"/>
            <a:ext cx="1218331" cy="1095459"/>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5"/>
          <a:stretch>
            <a:fillRect/>
          </a:stretch>
        </p:blipFill>
        <p:spPr>
          <a:xfrm>
            <a:off x="4897755" y="2278379"/>
            <a:ext cx="3992440" cy="3188652"/>
          </a:xfrm>
          <a:prstGeom prst="rect">
            <a:avLst/>
          </a:prstGeom>
        </p:spPr>
      </p:pic>
      <p:sp>
        <p:nvSpPr>
          <p:cNvPr id="26" name="文本框 25"/>
          <p:cNvSpPr txBox="1"/>
          <p:nvPr/>
        </p:nvSpPr>
        <p:spPr>
          <a:xfrm>
            <a:off x="5520056" y="5650237"/>
            <a:ext cx="2339102"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水平灰度剖面线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599751" cy="3970318"/>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示例</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Preliminaries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44199" y="1739264"/>
            <a:ext cx="9144000" cy="3777616"/>
            <a:chOff x="144199" y="1739264"/>
            <a:chExt cx="9144000" cy="3777616"/>
          </a:xfrm>
        </p:grpSpPr>
        <p:grpSp>
          <p:nvGrpSpPr>
            <p:cNvPr id="8" name="组合 7"/>
            <p:cNvGrpSpPr/>
            <p:nvPr/>
          </p:nvGrpSpPr>
          <p:grpSpPr>
            <a:xfrm>
              <a:off x="144199" y="1739264"/>
              <a:ext cx="9144000" cy="3777616"/>
              <a:chOff x="144199" y="1739264"/>
              <a:chExt cx="9144000" cy="3777616"/>
            </a:xfrm>
          </p:grpSpPr>
          <p:pic>
            <p:nvPicPr>
              <p:cNvPr id="4" name="图片 3"/>
              <p:cNvPicPr>
                <a:picLocks noChangeAspect="1"/>
              </p:cNvPicPr>
              <p:nvPr/>
            </p:nvPicPr>
            <p:blipFill rotWithShape="1">
              <a:blip r:embed="rId4"/>
              <a:srcRect b="10898"/>
              <a:stretch>
                <a:fillRect/>
              </a:stretch>
            </p:blipFill>
            <p:spPr>
              <a:xfrm>
                <a:off x="144199" y="1739264"/>
                <a:ext cx="9144000" cy="3777616"/>
              </a:xfrm>
              <a:prstGeom prst="rect">
                <a:avLst/>
              </a:prstGeom>
            </p:spPr>
          </p:pic>
          <p:sp>
            <p:nvSpPr>
              <p:cNvPr id="7" name="文本框 6"/>
              <p:cNvSpPr txBox="1"/>
              <p:nvPr/>
            </p:nvSpPr>
            <p:spPr>
              <a:xfrm>
                <a:off x="6290310" y="2358134"/>
                <a:ext cx="77343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台阶</a:t>
                </a:r>
              </a:p>
            </p:txBody>
          </p:sp>
          <p:sp>
            <p:nvSpPr>
              <p:cNvPr id="20" name="文本框 19"/>
              <p:cNvSpPr txBox="1"/>
              <p:nvPr/>
            </p:nvSpPr>
            <p:spPr>
              <a:xfrm>
                <a:off x="3022600" y="2431614"/>
                <a:ext cx="86868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斜坡</a:t>
                </a:r>
              </a:p>
            </p:txBody>
          </p:sp>
          <p:sp>
            <p:nvSpPr>
              <p:cNvPr id="23" name="文本框 22"/>
              <p:cNvSpPr txBox="1"/>
              <p:nvPr/>
            </p:nvSpPr>
            <p:spPr>
              <a:xfrm>
                <a:off x="4724400" y="1886939"/>
                <a:ext cx="152019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孤立点</a:t>
                </a:r>
              </a:p>
            </p:txBody>
          </p:sp>
          <p:sp>
            <p:nvSpPr>
              <p:cNvPr id="24" name="文本框 23"/>
              <p:cNvSpPr txBox="1"/>
              <p:nvPr/>
            </p:nvSpPr>
            <p:spPr>
              <a:xfrm>
                <a:off x="5047301" y="2398169"/>
                <a:ext cx="47339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线 </a:t>
                </a:r>
              </a:p>
            </p:txBody>
          </p:sp>
          <p:sp>
            <p:nvSpPr>
              <p:cNvPr id="25" name="文本框 24"/>
              <p:cNvSpPr txBox="1"/>
              <p:nvPr/>
            </p:nvSpPr>
            <p:spPr>
              <a:xfrm>
                <a:off x="4563111" y="2863623"/>
                <a:ext cx="1140459" cy="369332"/>
              </a:xfrm>
              <a:prstGeom prst="rect">
                <a:avLst/>
              </a:prstGeom>
              <a:solidFill>
                <a:schemeClr val="bg1"/>
              </a:solidFill>
            </p:spPr>
            <p:txBody>
              <a:bodyPr wrap="square" rtlCol="0">
                <a:spAutoFit/>
              </a:bodyPr>
              <a:lstStyle/>
              <a:p>
                <a:r>
                  <a:rPr lang="zh-CN" altLang="en-US" dirty="0">
                    <a:latin typeface="宋体" panose="02010600030101010101" pitchFamily="2" charset="-122"/>
                    <a:ea typeface="宋体" panose="02010600030101010101" pitchFamily="2" charset="-122"/>
                  </a:rPr>
                  <a:t>恒定区域</a:t>
                </a:r>
              </a:p>
            </p:txBody>
          </p:sp>
        </p:grpSp>
        <p:sp>
          <p:nvSpPr>
            <p:cNvPr id="27" name="文本框 26"/>
            <p:cNvSpPr txBox="1"/>
            <p:nvPr/>
          </p:nvSpPr>
          <p:spPr>
            <a:xfrm>
              <a:off x="318051" y="3859091"/>
              <a:ext cx="1396449"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 灰度值</a:t>
              </a:r>
            </a:p>
          </p:txBody>
        </p:sp>
        <p:sp>
          <p:nvSpPr>
            <p:cNvPr id="28" name="文本框 27"/>
            <p:cNvSpPr txBox="1"/>
            <p:nvPr/>
          </p:nvSpPr>
          <p:spPr>
            <a:xfrm>
              <a:off x="318050" y="4440513"/>
              <a:ext cx="176221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一阶导数</a:t>
              </a:r>
            </a:p>
          </p:txBody>
        </p:sp>
        <p:sp>
          <p:nvSpPr>
            <p:cNvPr id="29" name="文本框 28"/>
            <p:cNvSpPr txBox="1"/>
            <p:nvPr/>
          </p:nvSpPr>
          <p:spPr>
            <a:xfrm>
              <a:off x="329480" y="5002031"/>
              <a:ext cx="176221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二阶导数</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599751" cy="5139869"/>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示例</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fontAlgn="auto"/>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r>
              <a:rPr kumimoji="1" lang="zh-CN" altLang="en-US" sz="2400" dirty="0">
                <a:latin typeface="Times New Roman" panose="02020503050405090304" charset="0"/>
                <a:ea typeface="宋体" panose="02010600030101010101" pitchFamily="2" charset="-122"/>
                <a:cs typeface="Times New Roman" panose="02020503050405090304" charset="0"/>
                <a:sym typeface="+mn-ea"/>
              </a:rPr>
              <a:t>一阶导数在</a:t>
            </a:r>
            <a:r>
              <a:rPr kumimoji="1" lang="zh-CN" altLang="en-US" sz="24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rPr>
              <a:t>斜坡</a:t>
            </a:r>
            <a:r>
              <a:rPr kumimoji="1" lang="zh-CN" altLang="en-US" sz="2400" dirty="0">
                <a:latin typeface="Times New Roman" panose="02020503050405090304" charset="0"/>
                <a:ea typeface="宋体" panose="02010600030101010101" pitchFamily="2" charset="-122"/>
                <a:cs typeface="Times New Roman" panose="02020503050405090304" charset="0"/>
                <a:sym typeface="+mn-ea"/>
              </a:rPr>
              <a:t>开始处与灰度斜坡上不为</a:t>
            </a:r>
            <a:r>
              <a:rPr kumimoji="1" lang="en-US" altLang="zh-CN" sz="2400" dirty="0">
                <a:latin typeface="Times New Roman" panose="02020503050405090304" charset="0"/>
                <a:ea typeface="宋体" panose="02010600030101010101" pitchFamily="2" charset="-122"/>
                <a:cs typeface="Times New Roman" panose="02020503050405090304" charset="0"/>
                <a:sym typeface="+mn-ea"/>
              </a:rPr>
              <a:t>0</a:t>
            </a:r>
          </a:p>
          <a:p>
            <a:pPr marL="342900" indent="-342900" fontAlgn="auto">
              <a:buFont typeface="Wingdings" panose="05000000000000000000" pitchFamily="2" charset="2"/>
              <a:buChar char="n"/>
            </a:pPr>
            <a:r>
              <a:rPr kumimoji="1" lang="zh-CN" altLang="en-US" sz="2400" dirty="0">
                <a:latin typeface="Times New Roman" panose="02020503050405090304" charset="0"/>
                <a:ea typeface="宋体" panose="02010600030101010101" pitchFamily="2" charset="-122"/>
                <a:cs typeface="Times New Roman" panose="02020503050405090304" charset="0"/>
                <a:sym typeface="+mn-ea"/>
              </a:rPr>
              <a:t>二阶导数仅在</a:t>
            </a:r>
            <a:r>
              <a:rPr kumimoji="1" lang="zh-CN" altLang="en-US" sz="24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rPr>
              <a:t>斜坡</a:t>
            </a:r>
            <a:r>
              <a:rPr kumimoji="1" lang="zh-CN" altLang="en-US" sz="2400" dirty="0">
                <a:latin typeface="Times New Roman" panose="02020503050405090304" charset="0"/>
                <a:ea typeface="宋体" panose="02010600030101010101" pitchFamily="2" charset="-122"/>
                <a:cs typeface="Times New Roman" panose="02020503050405090304" charset="0"/>
                <a:sym typeface="+mn-ea"/>
              </a:rPr>
              <a:t>开始与结束处不为</a:t>
            </a:r>
            <a:r>
              <a:rPr kumimoji="1" lang="en-US" altLang="zh-CN" sz="2400" dirty="0">
                <a:latin typeface="Times New Roman" panose="02020503050405090304" charset="0"/>
                <a:ea typeface="宋体" panose="02010600030101010101" pitchFamily="2" charset="-122"/>
                <a:cs typeface="Times New Roman" panose="02020503050405090304" charset="0"/>
                <a:sym typeface="+mn-ea"/>
              </a:rPr>
              <a:t>0</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Preliminaries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44199" y="1739264"/>
            <a:ext cx="9144000" cy="3777616"/>
            <a:chOff x="144199" y="1739264"/>
            <a:chExt cx="9144000" cy="3777616"/>
          </a:xfrm>
        </p:grpSpPr>
        <p:grpSp>
          <p:nvGrpSpPr>
            <p:cNvPr id="8" name="组合 7"/>
            <p:cNvGrpSpPr/>
            <p:nvPr/>
          </p:nvGrpSpPr>
          <p:grpSpPr>
            <a:xfrm>
              <a:off x="144199" y="1739264"/>
              <a:ext cx="9144000" cy="3777616"/>
              <a:chOff x="144199" y="1739264"/>
              <a:chExt cx="9144000" cy="3777616"/>
            </a:xfrm>
          </p:grpSpPr>
          <p:pic>
            <p:nvPicPr>
              <p:cNvPr id="4" name="图片 3"/>
              <p:cNvPicPr>
                <a:picLocks noChangeAspect="1"/>
              </p:cNvPicPr>
              <p:nvPr/>
            </p:nvPicPr>
            <p:blipFill rotWithShape="1">
              <a:blip r:embed="rId4"/>
              <a:srcRect b="10898"/>
              <a:stretch>
                <a:fillRect/>
              </a:stretch>
            </p:blipFill>
            <p:spPr>
              <a:xfrm>
                <a:off x="144199" y="1739264"/>
                <a:ext cx="9144000" cy="3777616"/>
              </a:xfrm>
              <a:prstGeom prst="rect">
                <a:avLst/>
              </a:prstGeom>
            </p:spPr>
          </p:pic>
          <p:sp>
            <p:nvSpPr>
              <p:cNvPr id="7" name="文本框 6"/>
              <p:cNvSpPr txBox="1"/>
              <p:nvPr/>
            </p:nvSpPr>
            <p:spPr>
              <a:xfrm>
                <a:off x="6290310" y="2358134"/>
                <a:ext cx="77343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台阶</a:t>
                </a:r>
              </a:p>
            </p:txBody>
          </p:sp>
          <p:sp>
            <p:nvSpPr>
              <p:cNvPr id="20" name="文本框 19"/>
              <p:cNvSpPr txBox="1"/>
              <p:nvPr/>
            </p:nvSpPr>
            <p:spPr>
              <a:xfrm>
                <a:off x="3022600" y="2431614"/>
                <a:ext cx="86868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斜坡</a:t>
                </a:r>
              </a:p>
            </p:txBody>
          </p:sp>
          <p:sp>
            <p:nvSpPr>
              <p:cNvPr id="23" name="文本框 22"/>
              <p:cNvSpPr txBox="1"/>
              <p:nvPr/>
            </p:nvSpPr>
            <p:spPr>
              <a:xfrm>
                <a:off x="4724400" y="1886939"/>
                <a:ext cx="152019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孤立点</a:t>
                </a:r>
              </a:p>
            </p:txBody>
          </p:sp>
          <p:sp>
            <p:nvSpPr>
              <p:cNvPr id="24" name="文本框 23"/>
              <p:cNvSpPr txBox="1"/>
              <p:nvPr/>
            </p:nvSpPr>
            <p:spPr>
              <a:xfrm>
                <a:off x="5047301" y="2398169"/>
                <a:ext cx="47339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线 </a:t>
                </a:r>
              </a:p>
            </p:txBody>
          </p:sp>
          <p:sp>
            <p:nvSpPr>
              <p:cNvPr id="25" name="文本框 24"/>
              <p:cNvSpPr txBox="1"/>
              <p:nvPr/>
            </p:nvSpPr>
            <p:spPr>
              <a:xfrm>
                <a:off x="4563111" y="2863623"/>
                <a:ext cx="1140459" cy="369332"/>
              </a:xfrm>
              <a:prstGeom prst="rect">
                <a:avLst/>
              </a:prstGeom>
              <a:solidFill>
                <a:schemeClr val="bg1"/>
              </a:solidFill>
            </p:spPr>
            <p:txBody>
              <a:bodyPr wrap="square" rtlCol="0">
                <a:spAutoFit/>
              </a:bodyPr>
              <a:lstStyle/>
              <a:p>
                <a:r>
                  <a:rPr lang="zh-CN" altLang="en-US" dirty="0">
                    <a:latin typeface="宋体" panose="02010600030101010101" pitchFamily="2" charset="-122"/>
                    <a:ea typeface="宋体" panose="02010600030101010101" pitchFamily="2" charset="-122"/>
                  </a:rPr>
                  <a:t>恒定区域</a:t>
                </a:r>
              </a:p>
            </p:txBody>
          </p:sp>
        </p:grpSp>
        <p:sp>
          <p:nvSpPr>
            <p:cNvPr id="27" name="文本框 26"/>
            <p:cNvSpPr txBox="1"/>
            <p:nvPr/>
          </p:nvSpPr>
          <p:spPr>
            <a:xfrm>
              <a:off x="318051" y="3859091"/>
              <a:ext cx="1396449"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 灰度值</a:t>
              </a:r>
            </a:p>
          </p:txBody>
        </p:sp>
        <p:sp>
          <p:nvSpPr>
            <p:cNvPr id="28" name="文本框 27"/>
            <p:cNvSpPr txBox="1"/>
            <p:nvPr/>
          </p:nvSpPr>
          <p:spPr>
            <a:xfrm>
              <a:off x="318050" y="4440513"/>
              <a:ext cx="176221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一阶导数</a:t>
              </a:r>
            </a:p>
          </p:txBody>
        </p:sp>
        <p:sp>
          <p:nvSpPr>
            <p:cNvPr id="29" name="文本框 28"/>
            <p:cNvSpPr txBox="1"/>
            <p:nvPr/>
          </p:nvSpPr>
          <p:spPr>
            <a:xfrm>
              <a:off x="329480" y="5002031"/>
              <a:ext cx="176221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二阶导数</a:t>
              </a:r>
            </a:p>
          </p:txBody>
        </p:sp>
      </p:grpSp>
      <p:sp>
        <p:nvSpPr>
          <p:cNvPr id="16" name="矩形 15"/>
          <p:cNvSpPr/>
          <p:nvPr/>
        </p:nvSpPr>
        <p:spPr>
          <a:xfrm>
            <a:off x="2080260" y="1886939"/>
            <a:ext cx="246962" cy="3515202"/>
          </a:xfrm>
          <a:prstGeom prst="rect">
            <a:avLst/>
          </a:prstGeom>
          <a:noFill/>
          <a:ln w="317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403599" y="1868878"/>
            <a:ext cx="246962" cy="3515202"/>
          </a:xfrm>
          <a:prstGeom prst="rect">
            <a:avLst/>
          </a:prstGeom>
          <a:noFill/>
          <a:ln w="317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954530" y="4440512"/>
            <a:ext cx="1563369" cy="446779"/>
          </a:xfrm>
          <a:prstGeom prst="rect">
            <a:avLst/>
          </a:prstGeom>
          <a:noFill/>
          <a:ln w="38100">
            <a:solidFill>
              <a:srgbClr val="FF4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D8AA34C6-88CC-3394-707A-2CB36D8B61F9}"/>
              </a:ext>
            </a:extLst>
          </p:cNvPr>
          <p:cNvSpPr txBox="1"/>
          <p:nvPr/>
        </p:nvSpPr>
        <p:spPr>
          <a:xfrm>
            <a:off x="6566732" y="5618449"/>
            <a:ext cx="2816798" cy="400110"/>
          </a:xfrm>
          <a:prstGeom prst="rect">
            <a:avLst/>
          </a:prstGeom>
          <a:noFill/>
        </p:spPr>
        <p:txBody>
          <a:bodyPr wrap="square">
            <a:spAutoFit/>
          </a:bodyPr>
          <a:lstStyle/>
          <a:p>
            <a:r>
              <a:rPr kumimoji="1" lang="zh-CN" altLang="en-US" sz="2000" b="1" dirty="0">
                <a:latin typeface="微软雅黑" panose="020B0503020204020204" pitchFamily="34" charset="-122"/>
                <a:ea typeface="微软雅黑" panose="020B0503020204020204" pitchFamily="34" charset="-122"/>
                <a:cs typeface="Times New Roman" panose="02020503050405090304" charset="0"/>
                <a:sym typeface="+mn-ea"/>
              </a:rPr>
              <a:t>一阶导数产生粗边缘</a:t>
            </a:r>
            <a:endParaRPr lang="zh-CN" altLang="en-US" sz="2000" b="1"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EB013977-1B6B-564F-1050-4C4085273816}"/>
              </a:ext>
            </a:extLst>
          </p:cNvPr>
          <p:cNvSpPr txBox="1"/>
          <p:nvPr/>
        </p:nvSpPr>
        <p:spPr>
          <a:xfrm>
            <a:off x="6290310" y="6029198"/>
            <a:ext cx="4658810" cy="400110"/>
          </a:xfrm>
          <a:prstGeom prst="rect">
            <a:avLst/>
          </a:prstGeom>
          <a:noFill/>
        </p:spPr>
        <p:txBody>
          <a:bodyPr wrap="square">
            <a:spAutoFit/>
          </a:bodyPr>
          <a:lstStyle/>
          <a:p>
            <a:r>
              <a:rPr kumimoji="1" lang="zh-CN" altLang="en-US" sz="2000" b="1" dirty="0">
                <a:latin typeface="微软雅黑" panose="020B0503020204020204" pitchFamily="34" charset="-122"/>
                <a:ea typeface="微软雅黑" panose="020B0503020204020204" pitchFamily="34" charset="-122"/>
                <a:cs typeface="Times New Roman" panose="02020503050405090304" charset="0"/>
                <a:sym typeface="+mn-ea"/>
              </a:rPr>
              <a:t>二阶导数产生细边缘</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599751" cy="5139869"/>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示例</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fontAlgn="auto"/>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r>
              <a:rPr kumimoji="1" lang="zh-CN" altLang="en-US" sz="2400" dirty="0">
                <a:latin typeface="Times New Roman" panose="02020503050405090304" charset="0"/>
                <a:ea typeface="宋体" panose="02010600030101010101" pitchFamily="2" charset="-122"/>
                <a:cs typeface="Times New Roman" panose="02020503050405090304" charset="0"/>
                <a:sym typeface="+mn-ea"/>
              </a:rPr>
              <a:t>在孤立点、细线中，二阶导数响应远大于一阶导数响应</a:t>
            </a:r>
            <a:endParaRPr kumimoji="1" lang="en-US" altLang="zh-CN" sz="2400" dirty="0">
              <a:latin typeface="Times New Roman" panose="02020503050405090304" charset="0"/>
              <a:ea typeface="宋体" panose="02010600030101010101" pitchFamily="2" charset="-122"/>
              <a:cs typeface="Times New Roman" panose="02020503050405090304" charset="0"/>
              <a:sym typeface="+mn-ea"/>
            </a:endParaRPr>
          </a:p>
          <a:p>
            <a:pPr fontAlgn="auto"/>
            <a:r>
              <a:rPr kumimoji="1" lang="zh-CN" altLang="en-US" sz="2400" dirty="0">
                <a:latin typeface="Times New Roman" panose="02020503050405090304" charset="0"/>
                <a:ea typeface="宋体" panose="02010600030101010101" pitchFamily="2" charset="-122"/>
                <a:cs typeface="Times New Roman" panose="02020503050405090304" charset="0"/>
                <a:sym typeface="+mn-ea"/>
              </a:rPr>
              <a:t>  （图像增强中，利用二阶导数增强细节）</a:t>
            </a:r>
            <a:endParaRPr kumimoji="1" lang="en-US" altLang="zh-CN" sz="2400" dirty="0">
              <a:latin typeface="Times New Roman" panose="02020503050405090304" charset="0"/>
              <a:ea typeface="宋体" panose="02010600030101010101" pitchFamily="2" charset="-122"/>
              <a:cs typeface="Times New Roman" panose="02020503050405090304"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Preliminaries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44199" y="1739264"/>
            <a:ext cx="9144000" cy="3777616"/>
            <a:chOff x="144199" y="1739264"/>
            <a:chExt cx="9144000" cy="3777616"/>
          </a:xfrm>
        </p:grpSpPr>
        <p:grpSp>
          <p:nvGrpSpPr>
            <p:cNvPr id="8" name="组合 7"/>
            <p:cNvGrpSpPr/>
            <p:nvPr/>
          </p:nvGrpSpPr>
          <p:grpSpPr>
            <a:xfrm>
              <a:off x="144199" y="1739264"/>
              <a:ext cx="9144000" cy="3777616"/>
              <a:chOff x="144199" y="1739264"/>
              <a:chExt cx="9144000" cy="3777616"/>
            </a:xfrm>
          </p:grpSpPr>
          <p:pic>
            <p:nvPicPr>
              <p:cNvPr id="4" name="图片 3"/>
              <p:cNvPicPr>
                <a:picLocks noChangeAspect="1"/>
              </p:cNvPicPr>
              <p:nvPr/>
            </p:nvPicPr>
            <p:blipFill rotWithShape="1">
              <a:blip r:embed="rId4"/>
              <a:srcRect b="10898"/>
              <a:stretch>
                <a:fillRect/>
              </a:stretch>
            </p:blipFill>
            <p:spPr>
              <a:xfrm>
                <a:off x="144199" y="1739264"/>
                <a:ext cx="9144000" cy="3777616"/>
              </a:xfrm>
              <a:prstGeom prst="rect">
                <a:avLst/>
              </a:prstGeom>
            </p:spPr>
          </p:pic>
          <p:sp>
            <p:nvSpPr>
              <p:cNvPr id="7" name="文本框 6"/>
              <p:cNvSpPr txBox="1"/>
              <p:nvPr/>
            </p:nvSpPr>
            <p:spPr>
              <a:xfrm>
                <a:off x="6290310" y="2358134"/>
                <a:ext cx="77343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台阶</a:t>
                </a:r>
              </a:p>
            </p:txBody>
          </p:sp>
          <p:sp>
            <p:nvSpPr>
              <p:cNvPr id="20" name="文本框 19"/>
              <p:cNvSpPr txBox="1"/>
              <p:nvPr/>
            </p:nvSpPr>
            <p:spPr>
              <a:xfrm>
                <a:off x="3022600" y="2431614"/>
                <a:ext cx="86868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斜坡</a:t>
                </a:r>
              </a:p>
            </p:txBody>
          </p:sp>
          <p:sp>
            <p:nvSpPr>
              <p:cNvPr id="23" name="文本框 22"/>
              <p:cNvSpPr txBox="1"/>
              <p:nvPr/>
            </p:nvSpPr>
            <p:spPr>
              <a:xfrm>
                <a:off x="4724400" y="1886939"/>
                <a:ext cx="152019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孤立点</a:t>
                </a:r>
              </a:p>
            </p:txBody>
          </p:sp>
          <p:sp>
            <p:nvSpPr>
              <p:cNvPr id="24" name="文本框 23"/>
              <p:cNvSpPr txBox="1"/>
              <p:nvPr/>
            </p:nvSpPr>
            <p:spPr>
              <a:xfrm>
                <a:off x="5047301" y="2398169"/>
                <a:ext cx="47339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线 </a:t>
                </a:r>
              </a:p>
            </p:txBody>
          </p:sp>
          <p:sp>
            <p:nvSpPr>
              <p:cNvPr id="25" name="文本框 24"/>
              <p:cNvSpPr txBox="1"/>
              <p:nvPr/>
            </p:nvSpPr>
            <p:spPr>
              <a:xfrm>
                <a:off x="4563111" y="2863623"/>
                <a:ext cx="1140459" cy="369332"/>
              </a:xfrm>
              <a:prstGeom prst="rect">
                <a:avLst/>
              </a:prstGeom>
              <a:solidFill>
                <a:schemeClr val="bg1"/>
              </a:solidFill>
            </p:spPr>
            <p:txBody>
              <a:bodyPr wrap="square" rtlCol="0">
                <a:spAutoFit/>
              </a:bodyPr>
              <a:lstStyle/>
              <a:p>
                <a:r>
                  <a:rPr lang="zh-CN" altLang="en-US" dirty="0">
                    <a:latin typeface="宋体" panose="02010600030101010101" pitchFamily="2" charset="-122"/>
                    <a:ea typeface="宋体" panose="02010600030101010101" pitchFamily="2" charset="-122"/>
                  </a:rPr>
                  <a:t>恒定区域</a:t>
                </a:r>
              </a:p>
            </p:txBody>
          </p:sp>
        </p:grpSp>
        <p:sp>
          <p:nvSpPr>
            <p:cNvPr id="27" name="文本框 26"/>
            <p:cNvSpPr txBox="1"/>
            <p:nvPr/>
          </p:nvSpPr>
          <p:spPr>
            <a:xfrm>
              <a:off x="318051" y="3859091"/>
              <a:ext cx="1396449"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 灰度值</a:t>
              </a:r>
            </a:p>
          </p:txBody>
        </p:sp>
        <p:sp>
          <p:nvSpPr>
            <p:cNvPr id="28" name="文本框 27"/>
            <p:cNvSpPr txBox="1"/>
            <p:nvPr/>
          </p:nvSpPr>
          <p:spPr>
            <a:xfrm>
              <a:off x="318050" y="4440513"/>
              <a:ext cx="176221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一阶导数</a:t>
              </a:r>
            </a:p>
          </p:txBody>
        </p:sp>
        <p:sp>
          <p:nvSpPr>
            <p:cNvPr id="29" name="文本框 28"/>
            <p:cNvSpPr txBox="1"/>
            <p:nvPr/>
          </p:nvSpPr>
          <p:spPr>
            <a:xfrm>
              <a:off x="329480" y="5002031"/>
              <a:ext cx="176221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二阶导数</a:t>
              </a:r>
            </a:p>
          </p:txBody>
        </p:sp>
      </p:grpSp>
      <p:sp>
        <p:nvSpPr>
          <p:cNvPr id="31" name="矩形 30"/>
          <p:cNvSpPr/>
          <p:nvPr/>
        </p:nvSpPr>
        <p:spPr>
          <a:xfrm>
            <a:off x="4158377" y="1857709"/>
            <a:ext cx="381874" cy="3515202"/>
          </a:xfrm>
          <a:prstGeom prst="rect">
            <a:avLst/>
          </a:prstGeom>
          <a:noFill/>
          <a:ln w="317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5737860" y="1857709"/>
            <a:ext cx="381874" cy="3515202"/>
          </a:xfrm>
          <a:prstGeom prst="rect">
            <a:avLst/>
          </a:prstGeom>
          <a:noFill/>
          <a:ln w="317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599751" cy="5509200"/>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示例</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fontAlgn="auto"/>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r>
              <a:rPr kumimoji="1" lang="zh-CN" altLang="en-US" sz="2400" dirty="0">
                <a:latin typeface="Times New Roman" panose="02020503050405090304" charset="0"/>
                <a:ea typeface="宋体" panose="02010600030101010101" pitchFamily="2" charset="-122"/>
                <a:cs typeface="Times New Roman" panose="02020503050405090304" charset="0"/>
                <a:sym typeface="+mn-ea"/>
              </a:rPr>
              <a:t>在斜坡、台阶中，二阶导数进入边缘与离开边缘的符号相反，可以用来确认是</a:t>
            </a:r>
            <a:r>
              <a:rPr kumimoji="1" lang="zh-CN" altLang="en-US" sz="2400" b="1" dirty="0">
                <a:solidFill>
                  <a:srgbClr val="FF0000"/>
                </a:solidFill>
                <a:latin typeface="Times New Roman" panose="02020503050405090304" charset="0"/>
                <a:ea typeface="宋体" panose="02010600030101010101" pitchFamily="2" charset="-122"/>
                <a:cs typeface="Times New Roman" panose="02020503050405090304" charset="0"/>
                <a:sym typeface="+mn-ea"/>
              </a:rPr>
              <a:t>由亮到暗</a:t>
            </a:r>
            <a:r>
              <a:rPr kumimoji="1" lang="zh-CN" altLang="en-US" sz="2400" dirty="0">
                <a:latin typeface="Times New Roman" panose="02020503050405090304" charset="0"/>
                <a:ea typeface="宋体" panose="02010600030101010101" pitchFamily="2" charset="-122"/>
                <a:cs typeface="Times New Roman" panose="02020503050405090304" charset="0"/>
                <a:sym typeface="+mn-ea"/>
              </a:rPr>
              <a:t>的过度（先负后正）还是</a:t>
            </a:r>
            <a:r>
              <a:rPr kumimoji="1" lang="zh-CN" altLang="en-US" sz="2400" b="1" dirty="0">
                <a:solidFill>
                  <a:srgbClr val="FF0000"/>
                </a:solidFill>
                <a:latin typeface="Times New Roman" panose="02020503050405090304" charset="0"/>
                <a:ea typeface="宋体" panose="02010600030101010101" pitchFamily="2" charset="-122"/>
                <a:cs typeface="Times New Roman" panose="02020503050405090304" charset="0"/>
                <a:sym typeface="+mn-ea"/>
              </a:rPr>
              <a:t>由暗到亮</a:t>
            </a:r>
            <a:r>
              <a:rPr kumimoji="1" lang="zh-CN" altLang="en-US" sz="2400" dirty="0">
                <a:latin typeface="Times New Roman" panose="02020503050405090304" charset="0"/>
                <a:ea typeface="宋体" panose="02010600030101010101" pitchFamily="2" charset="-122"/>
                <a:cs typeface="Times New Roman" panose="02020503050405090304" charset="0"/>
                <a:sym typeface="+mn-ea"/>
              </a:rPr>
              <a:t>的过度（先正后负）</a:t>
            </a:r>
            <a:endParaRPr kumimoji="1" lang="en-US" altLang="zh-CN" sz="2400" dirty="0">
              <a:latin typeface="Times New Roman" panose="02020503050405090304" charset="0"/>
              <a:ea typeface="宋体" panose="02010600030101010101" pitchFamily="2" charset="-122"/>
              <a:cs typeface="Times New Roman" panose="02020503050405090304"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Preliminaries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44199" y="1739264"/>
            <a:ext cx="9144000" cy="3777616"/>
            <a:chOff x="144199" y="1739264"/>
            <a:chExt cx="9144000" cy="3777616"/>
          </a:xfrm>
        </p:grpSpPr>
        <p:grpSp>
          <p:nvGrpSpPr>
            <p:cNvPr id="8" name="组合 7"/>
            <p:cNvGrpSpPr/>
            <p:nvPr/>
          </p:nvGrpSpPr>
          <p:grpSpPr>
            <a:xfrm>
              <a:off x="144199" y="1739264"/>
              <a:ext cx="9144000" cy="3777616"/>
              <a:chOff x="144199" y="1739264"/>
              <a:chExt cx="9144000" cy="3777616"/>
            </a:xfrm>
          </p:grpSpPr>
          <p:pic>
            <p:nvPicPr>
              <p:cNvPr id="4" name="图片 3"/>
              <p:cNvPicPr>
                <a:picLocks noChangeAspect="1"/>
              </p:cNvPicPr>
              <p:nvPr/>
            </p:nvPicPr>
            <p:blipFill rotWithShape="1">
              <a:blip r:embed="rId4"/>
              <a:srcRect b="10898"/>
              <a:stretch>
                <a:fillRect/>
              </a:stretch>
            </p:blipFill>
            <p:spPr>
              <a:xfrm>
                <a:off x="144199" y="1739264"/>
                <a:ext cx="9144000" cy="3777616"/>
              </a:xfrm>
              <a:prstGeom prst="rect">
                <a:avLst/>
              </a:prstGeom>
            </p:spPr>
          </p:pic>
          <p:sp>
            <p:nvSpPr>
              <p:cNvPr id="7" name="文本框 6"/>
              <p:cNvSpPr txBox="1"/>
              <p:nvPr/>
            </p:nvSpPr>
            <p:spPr>
              <a:xfrm>
                <a:off x="6290310" y="2358134"/>
                <a:ext cx="77343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台阶</a:t>
                </a:r>
              </a:p>
            </p:txBody>
          </p:sp>
          <p:sp>
            <p:nvSpPr>
              <p:cNvPr id="20" name="文本框 19"/>
              <p:cNvSpPr txBox="1"/>
              <p:nvPr/>
            </p:nvSpPr>
            <p:spPr>
              <a:xfrm>
                <a:off x="3022600" y="2431614"/>
                <a:ext cx="86868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斜坡</a:t>
                </a:r>
              </a:p>
            </p:txBody>
          </p:sp>
          <p:sp>
            <p:nvSpPr>
              <p:cNvPr id="23" name="文本框 22"/>
              <p:cNvSpPr txBox="1"/>
              <p:nvPr/>
            </p:nvSpPr>
            <p:spPr>
              <a:xfrm>
                <a:off x="4724400" y="1886939"/>
                <a:ext cx="152019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孤立点</a:t>
                </a:r>
              </a:p>
            </p:txBody>
          </p:sp>
          <p:sp>
            <p:nvSpPr>
              <p:cNvPr id="24" name="文本框 23"/>
              <p:cNvSpPr txBox="1"/>
              <p:nvPr/>
            </p:nvSpPr>
            <p:spPr>
              <a:xfrm>
                <a:off x="5047301" y="2398169"/>
                <a:ext cx="47339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线 </a:t>
                </a:r>
              </a:p>
            </p:txBody>
          </p:sp>
          <p:sp>
            <p:nvSpPr>
              <p:cNvPr id="25" name="文本框 24"/>
              <p:cNvSpPr txBox="1"/>
              <p:nvPr/>
            </p:nvSpPr>
            <p:spPr>
              <a:xfrm>
                <a:off x="4563111" y="2863623"/>
                <a:ext cx="1140459" cy="369332"/>
              </a:xfrm>
              <a:prstGeom prst="rect">
                <a:avLst/>
              </a:prstGeom>
              <a:solidFill>
                <a:schemeClr val="bg1"/>
              </a:solidFill>
            </p:spPr>
            <p:txBody>
              <a:bodyPr wrap="square" rtlCol="0">
                <a:spAutoFit/>
              </a:bodyPr>
              <a:lstStyle/>
              <a:p>
                <a:r>
                  <a:rPr lang="zh-CN" altLang="en-US" dirty="0">
                    <a:latin typeface="宋体" panose="02010600030101010101" pitchFamily="2" charset="-122"/>
                    <a:ea typeface="宋体" panose="02010600030101010101" pitchFamily="2" charset="-122"/>
                  </a:rPr>
                  <a:t>恒定区域</a:t>
                </a:r>
              </a:p>
            </p:txBody>
          </p:sp>
        </p:grpSp>
        <p:sp>
          <p:nvSpPr>
            <p:cNvPr id="27" name="文本框 26"/>
            <p:cNvSpPr txBox="1"/>
            <p:nvPr/>
          </p:nvSpPr>
          <p:spPr>
            <a:xfrm>
              <a:off x="318051" y="3859091"/>
              <a:ext cx="1396449"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 灰度值</a:t>
              </a:r>
            </a:p>
          </p:txBody>
        </p:sp>
        <p:sp>
          <p:nvSpPr>
            <p:cNvPr id="28" name="文本框 27"/>
            <p:cNvSpPr txBox="1"/>
            <p:nvPr/>
          </p:nvSpPr>
          <p:spPr>
            <a:xfrm>
              <a:off x="318050" y="4440513"/>
              <a:ext cx="176221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一阶导数</a:t>
              </a:r>
            </a:p>
          </p:txBody>
        </p:sp>
        <p:sp>
          <p:nvSpPr>
            <p:cNvPr id="29" name="文本框 28"/>
            <p:cNvSpPr txBox="1"/>
            <p:nvPr/>
          </p:nvSpPr>
          <p:spPr>
            <a:xfrm>
              <a:off x="329480" y="5002031"/>
              <a:ext cx="1762210" cy="400110"/>
            </a:xfrm>
            <a:prstGeom prst="rect">
              <a:avLst/>
            </a:prstGeom>
            <a:solidFill>
              <a:schemeClr val="bg1"/>
            </a:solidFill>
          </p:spPr>
          <p:txBody>
            <a:bodyPr wrap="square" rtlCol="0">
              <a:spAutoFit/>
            </a:bodyPr>
            <a:lstStyle/>
            <a:p>
              <a:r>
                <a:rPr lang="zh-CN" altLang="en-US" sz="2000" dirty="0">
                  <a:latin typeface="宋体" panose="02010600030101010101" pitchFamily="2" charset="-122"/>
                  <a:ea typeface="宋体" panose="02010600030101010101" pitchFamily="2" charset="-122"/>
                </a:rPr>
                <a:t>二阶导数</a:t>
              </a:r>
            </a:p>
          </p:txBody>
        </p:sp>
      </p:grpSp>
      <p:sp>
        <p:nvSpPr>
          <p:cNvPr id="31" name="矩形 30"/>
          <p:cNvSpPr/>
          <p:nvPr/>
        </p:nvSpPr>
        <p:spPr>
          <a:xfrm>
            <a:off x="2080260" y="4972799"/>
            <a:ext cx="1567901" cy="454149"/>
          </a:xfrm>
          <a:prstGeom prst="rect">
            <a:avLst/>
          </a:prstGeom>
          <a:noFill/>
          <a:ln w="317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7063740" y="4918762"/>
            <a:ext cx="654793" cy="454149"/>
          </a:xfrm>
          <a:prstGeom prst="rect">
            <a:avLst/>
          </a:prstGeom>
          <a:noFill/>
          <a:ln w="317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091690" y="1835784"/>
            <a:ext cx="1556471" cy="2023307"/>
          </a:xfrm>
          <a:prstGeom prst="rect">
            <a:avLst/>
          </a:prstGeom>
          <a:noFill/>
          <a:ln w="317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7109486" y="1835784"/>
            <a:ext cx="563299" cy="2043611"/>
          </a:xfrm>
          <a:prstGeom prst="rect">
            <a:avLst/>
          </a:prstGeom>
          <a:noFill/>
          <a:ln w="317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599751" cy="6555641"/>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结论</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400" dirty="0">
              <a:solidFill>
                <a:schemeClr val="accent1">
                  <a:lumMod val="50000"/>
                </a:schemeClr>
              </a:solidFill>
              <a:latin typeface="Times New Roman" panose="02020503050405090304" charset="0"/>
              <a:ea typeface="宋体" panose="02010600030101010101" pitchFamily="2" charset="-122"/>
              <a:cs typeface="Times New Roman" panose="02020503050405090304" charset="0"/>
              <a:sym typeface="+mn-ea"/>
            </a:endParaRPr>
          </a:p>
          <a:p>
            <a:pPr marL="457200" indent="-457200" fontAlgn="auto">
              <a:buFont typeface="Wingdings" panose="05000000000000000000" pitchFamily="2" charset="2"/>
              <a:buChar char="Ø"/>
            </a:pPr>
            <a:r>
              <a:rPr kumimoji="1" lang="zh-CN" altLang="en-US" sz="2400" b="1" dirty="0">
                <a:solidFill>
                  <a:schemeClr val="accent1">
                    <a:lumMod val="50000"/>
                  </a:schemeClr>
                </a:solidFill>
                <a:latin typeface="Times New Roman" panose="02020503050405090304" charset="0"/>
                <a:ea typeface="宋体" panose="02010600030101010101" pitchFamily="2" charset="-122"/>
                <a:cs typeface="Times New Roman" panose="02020503050405090304" charset="0"/>
                <a:sym typeface="+mn-ea"/>
              </a:rPr>
              <a:t>一阶导数通常产生粗边缘</a:t>
            </a:r>
            <a:endParaRPr kumimoji="1" lang="en-US" altLang="zh-CN" sz="2400" b="1" dirty="0">
              <a:solidFill>
                <a:schemeClr val="accent1">
                  <a:lumMod val="50000"/>
                </a:schemeClr>
              </a:solidFill>
              <a:latin typeface="Times New Roman" panose="02020503050405090304" charset="0"/>
              <a:ea typeface="宋体" panose="02010600030101010101" pitchFamily="2" charset="-122"/>
              <a:cs typeface="Times New Roman" panose="02020503050405090304" charset="0"/>
              <a:sym typeface="+mn-ea"/>
            </a:endParaRPr>
          </a:p>
          <a:p>
            <a:pPr marL="457200" indent="-457200" fontAlgn="auto">
              <a:buFont typeface="Wingdings" panose="05000000000000000000" pitchFamily="2" charset="2"/>
              <a:buChar char="Ø"/>
            </a:pPr>
            <a:endParaRPr kumimoji="1" lang="en-US" altLang="zh-CN" sz="2400" b="1" dirty="0">
              <a:solidFill>
                <a:schemeClr val="accent1">
                  <a:lumMod val="50000"/>
                </a:schemeClr>
              </a:solidFill>
              <a:latin typeface="Times New Roman" panose="02020503050405090304" charset="0"/>
              <a:ea typeface="宋体" panose="02010600030101010101" pitchFamily="2" charset="-122"/>
              <a:cs typeface="Times New Roman" panose="02020503050405090304" charset="0"/>
              <a:sym typeface="+mn-ea"/>
            </a:endParaRPr>
          </a:p>
          <a:p>
            <a:pPr marL="457200" indent="-457200" fontAlgn="auto">
              <a:buFont typeface="Wingdings" panose="05000000000000000000" pitchFamily="2" charset="2"/>
              <a:buChar char="Ø"/>
            </a:pPr>
            <a:r>
              <a:rPr kumimoji="1" lang="zh-CN" altLang="en-US" sz="2400" b="1" dirty="0">
                <a:solidFill>
                  <a:schemeClr val="accent1">
                    <a:lumMod val="50000"/>
                  </a:schemeClr>
                </a:solidFill>
                <a:latin typeface="Times New Roman" panose="02020503050405090304" charset="0"/>
                <a:ea typeface="宋体" panose="02010600030101010101" pitchFamily="2" charset="-122"/>
                <a:cs typeface="Times New Roman" panose="02020503050405090304" charset="0"/>
                <a:sym typeface="+mn-ea"/>
              </a:rPr>
              <a:t>二阶导数对于精细细节（细线、孤立点等）响应更强</a:t>
            </a:r>
            <a:endParaRPr kumimoji="1" lang="en-US" altLang="zh-CN" sz="2400" b="1" dirty="0">
              <a:solidFill>
                <a:schemeClr val="accent1">
                  <a:lumMod val="50000"/>
                </a:schemeClr>
              </a:solidFill>
              <a:latin typeface="Times New Roman" panose="02020503050405090304" charset="0"/>
              <a:ea typeface="宋体" panose="02010600030101010101" pitchFamily="2" charset="-122"/>
              <a:cs typeface="Times New Roman" panose="02020503050405090304" charset="0"/>
              <a:sym typeface="+mn-ea"/>
            </a:endParaRPr>
          </a:p>
          <a:p>
            <a:pPr marL="457200" indent="-457200" fontAlgn="auto">
              <a:buFont typeface="Wingdings" panose="05000000000000000000" pitchFamily="2" charset="2"/>
              <a:buChar char="Ø"/>
            </a:pPr>
            <a:endParaRPr kumimoji="1" lang="en-US" altLang="zh-CN" sz="2400" b="1" dirty="0">
              <a:solidFill>
                <a:schemeClr val="accent1">
                  <a:lumMod val="50000"/>
                </a:schemeClr>
              </a:solidFill>
              <a:latin typeface="Times New Roman" panose="02020503050405090304" charset="0"/>
              <a:ea typeface="宋体" panose="02010600030101010101" pitchFamily="2" charset="-122"/>
              <a:cs typeface="Times New Roman" panose="02020503050405090304" charset="0"/>
              <a:sym typeface="+mn-ea"/>
            </a:endParaRPr>
          </a:p>
          <a:p>
            <a:pPr marL="457200" indent="-457200" fontAlgn="auto">
              <a:buFont typeface="Wingdings" panose="05000000000000000000" pitchFamily="2" charset="2"/>
              <a:buChar char="Ø"/>
            </a:pPr>
            <a:r>
              <a:rPr kumimoji="1" lang="zh-CN" altLang="en-US" sz="2400" b="1" dirty="0">
                <a:solidFill>
                  <a:schemeClr val="accent1">
                    <a:lumMod val="50000"/>
                  </a:schemeClr>
                </a:solidFill>
                <a:latin typeface="Times New Roman" panose="02020503050405090304" charset="0"/>
                <a:ea typeface="宋体" panose="02010600030101010101" pitchFamily="2" charset="-122"/>
                <a:cs typeface="Times New Roman" panose="02020503050405090304" charset="0"/>
                <a:sym typeface="+mn-ea"/>
              </a:rPr>
              <a:t>二阶导数对于灰度斜坡与台阶过度会产生双边缘响应，可以判断过度</a:t>
            </a:r>
            <a:r>
              <a:rPr kumimoji="1" lang="zh-CN" altLang="en-US" sz="2400" b="1"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是由亮到暗的过度还是由暗到亮</a:t>
            </a:r>
            <a:endParaRPr kumimoji="1" lang="en-US" altLang="zh-CN" sz="2400" b="1"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Preliminaries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8051" y="102604"/>
            <a:ext cx="1331845" cy="795654"/>
          </a:xfrm>
        </p:spPr>
        <p:txBody>
          <a:bodyPr>
            <a:normAutofit/>
          </a:bodyPr>
          <a:lstStyle/>
          <a:p>
            <a:r>
              <a:rPr lang="zh-CN" altLang="en-US" sz="3600" b="1" dirty="0">
                <a:solidFill>
                  <a:schemeClr val="accent1">
                    <a:lumMod val="50000"/>
                  </a:schemeClr>
                </a:solidFill>
                <a:latin typeface="SimHei" charset="-122"/>
                <a:ea typeface="SimHei" charset="-122"/>
                <a:cs typeface="SimHei" charset="-122"/>
              </a:rPr>
              <a:t>目录</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cxnSp>
        <p:nvCxnSpPr>
          <p:cNvPr id="5" name="直线连接符 4"/>
          <p:cNvCxnSpPr/>
          <p:nvPr/>
        </p:nvCxnSpPr>
        <p:spPr>
          <a:xfrm>
            <a:off x="1481267" y="539660"/>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5366" y="431056"/>
            <a:ext cx="3230555" cy="10894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Contents</a:t>
            </a:r>
            <a:endParaRPr lang="zh-CN" altLang="en-US" sz="2400" b="1" dirty="0">
              <a:latin typeface="Times New Roman" panose="02020503050405090304" charset="0"/>
              <a:ea typeface="宋体" panose="02010600030101010101" pitchFamily="2" charset="-122"/>
              <a:cs typeface="Times New Roman" panose="02020503050405090304" charset="0"/>
            </a:endParaRPr>
          </a:p>
        </p:txBody>
      </p:sp>
      <p:sp>
        <p:nvSpPr>
          <p:cNvPr id="14" name="矩形 13"/>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0" name="矩形 49"/>
          <p:cNvSpPr/>
          <p:nvPr/>
        </p:nvSpPr>
        <p:spPr>
          <a:xfrm>
            <a:off x="402488" y="1226710"/>
            <a:ext cx="6666865" cy="3754874"/>
          </a:xfrm>
          <a:prstGeom prst="rect">
            <a:avLst/>
          </a:prstGeom>
        </p:spPr>
        <p:txBody>
          <a:bodyPr wrap="square">
            <a:spAutoFit/>
          </a:bodyPr>
          <a:lstStyle/>
          <a:p>
            <a:pPr marL="342900" indent="-342900">
              <a:lnSpc>
                <a:spcPct val="150000"/>
              </a:lnSpc>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rPr>
              <a:t>基础知识</a:t>
            </a:r>
            <a:endParaRPr kumimoji="1" lang="en-US" altLang="zh-CN" sz="2800" dirty="0">
              <a:latin typeface="Times New Roman" panose="02020503050405090304" charset="0"/>
              <a:ea typeface="宋体" panose="02010600030101010101" pitchFamily="2" charset="-122"/>
              <a:cs typeface="Times New Roman" panose="02020503050405090304" charset="0"/>
            </a:endParaRPr>
          </a:p>
          <a:p>
            <a:pPr marL="342900" indent="-342900">
              <a:lnSpc>
                <a:spcPct val="150000"/>
              </a:lnSpc>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rPr>
              <a:t>点检测</a:t>
            </a:r>
            <a:endParaRPr kumimoji="1" lang="en-US" altLang="zh-CN" sz="2800" dirty="0">
              <a:latin typeface="Times New Roman" panose="02020503050405090304" charset="0"/>
              <a:ea typeface="宋体" panose="02010600030101010101" pitchFamily="2" charset="-122"/>
              <a:cs typeface="Times New Roman" panose="02020503050405090304" charset="0"/>
            </a:endParaRPr>
          </a:p>
          <a:p>
            <a:pPr marL="342900" indent="-342900">
              <a:lnSpc>
                <a:spcPct val="150000"/>
              </a:lnSpc>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rPr>
              <a:t>线检测</a:t>
            </a:r>
            <a:endParaRPr kumimoji="1" lang="en-US" altLang="zh-CN" sz="2800" dirty="0">
              <a:latin typeface="Times New Roman" panose="02020503050405090304" charset="0"/>
              <a:ea typeface="宋体" panose="02010600030101010101" pitchFamily="2" charset="-122"/>
              <a:cs typeface="Times New Roman" panose="02020503050405090304" charset="0"/>
            </a:endParaRPr>
          </a:p>
          <a:p>
            <a:pPr marL="342900" indent="-342900">
              <a:lnSpc>
                <a:spcPct val="150000"/>
              </a:lnSpc>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rPr>
              <a:t>边缘检测</a:t>
            </a:r>
            <a:endParaRPr kumimoji="1" lang="en-US" altLang="zh-CN" sz="2800" dirty="0">
              <a:latin typeface="Times New Roman" panose="02020503050405090304" charset="0"/>
              <a:ea typeface="宋体" panose="02010600030101010101" pitchFamily="2" charset="-122"/>
              <a:cs typeface="Times New Roman" panose="02020503050405090304" charset="0"/>
            </a:endParaRPr>
          </a:p>
          <a:p>
            <a:pPr marL="342900" indent="-342900">
              <a:lnSpc>
                <a:spcPct val="150000"/>
              </a:lnSpc>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rPr>
              <a:t>边缘连接</a:t>
            </a:r>
            <a:endParaRPr kumimoji="1" lang="en-US" altLang="zh-CN" sz="2800" dirty="0">
              <a:latin typeface="Times New Roman" panose="02020503050405090304" charset="0"/>
              <a:ea typeface="宋体" panose="02010600030101010101" pitchFamily="2" charset="-122"/>
              <a:cs typeface="Times New Roman" panose="02020503050405090304" charset="0"/>
            </a:endParaRPr>
          </a:p>
          <a:p>
            <a:pPr marL="342900" indent="-342900">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995410" cy="2246769"/>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二维二阶导数</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Preliminaries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722630" y="2268855"/>
            <a:ext cx="7576185" cy="2186305"/>
            <a:chOff x="2002" y="3644"/>
            <a:chExt cx="11931" cy="3443"/>
          </a:xfrm>
        </p:grpSpPr>
        <p:sp>
          <p:nvSpPr>
            <p:cNvPr id="11" name="文本框 10"/>
            <p:cNvSpPr txBox="1"/>
            <p:nvPr/>
          </p:nvSpPr>
          <p:spPr>
            <a:xfrm>
              <a:off x="2002" y="4108"/>
              <a:ext cx="2808" cy="822"/>
            </a:xfrm>
            <a:prstGeom prst="rect">
              <a:avLst/>
            </a:prstGeom>
            <a:noFill/>
          </p:spPr>
          <p:txBody>
            <a:bodyPr wrap="none" rtlCol="0" anchor="t">
              <a:spAutoFit/>
            </a:bodyPr>
            <a:lstStyle/>
            <a:p>
              <a:r>
                <a:rPr kumimoji="1" lang="zh-CN" altLang="en-US" sz="2800" dirty="0">
                  <a:latin typeface="Times New Roman Bold" panose="02020503050405090304" charset="0"/>
                  <a:ea typeface="宋体" panose="02010600030101010101" pitchFamily="2" charset="-122"/>
                  <a:cs typeface="Times New Roman Italic" panose="02020503050405090304" charset="0"/>
                  <a:sym typeface="+mn-ea"/>
                </a:rPr>
                <a:t>在</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x</a:t>
              </a:r>
              <a:r>
                <a:rPr kumimoji="1" lang="zh-CN" altLang="en-US" sz="2800" dirty="0">
                  <a:latin typeface="Times New Roman Bold" panose="02020503050405090304" charset="0"/>
                  <a:ea typeface="宋体" panose="02010600030101010101" pitchFamily="2" charset="-122"/>
                  <a:cs typeface="Times New Roman Italic" panose="02020503050405090304" charset="0"/>
                  <a:sym typeface="+mn-ea"/>
                </a:rPr>
                <a:t>方向上</a:t>
              </a:r>
            </a:p>
          </p:txBody>
        </p:sp>
        <p:sp>
          <p:nvSpPr>
            <p:cNvPr id="12" name="文本框 11"/>
            <p:cNvSpPr txBox="1"/>
            <p:nvPr/>
          </p:nvSpPr>
          <p:spPr>
            <a:xfrm>
              <a:off x="2002" y="5787"/>
              <a:ext cx="2808" cy="822"/>
            </a:xfrm>
            <a:prstGeom prst="rect">
              <a:avLst/>
            </a:prstGeom>
            <a:noFill/>
          </p:spPr>
          <p:txBody>
            <a:bodyPr wrap="none" rtlCol="0" anchor="t">
              <a:spAutoFit/>
            </a:bodyPr>
            <a:lstStyle/>
            <a:p>
              <a:r>
                <a:rPr kumimoji="1" lang="zh-CN" altLang="en-US" sz="2800" dirty="0">
                  <a:latin typeface="Times New Roman Bold" panose="02020503050405090304" charset="0"/>
                  <a:ea typeface="宋体" panose="02010600030101010101" pitchFamily="2" charset="-122"/>
                  <a:cs typeface="Times New Roman Italic" panose="02020503050405090304" charset="0"/>
                  <a:sym typeface="+mn-ea"/>
                </a:rPr>
                <a:t>在</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y</a:t>
              </a:r>
              <a:r>
                <a:rPr kumimoji="1" lang="zh-CN" altLang="en-US" sz="2800" dirty="0">
                  <a:latin typeface="Times New Roman Bold" panose="02020503050405090304" charset="0"/>
                  <a:ea typeface="宋体" panose="02010600030101010101" pitchFamily="2" charset="-122"/>
                  <a:cs typeface="Times New Roman Italic" panose="02020503050405090304" charset="0"/>
                  <a:sym typeface="+mn-ea"/>
                </a:rPr>
                <a:t>方向上</a:t>
              </a:r>
            </a:p>
          </p:txBody>
        </p:sp>
        <p:pic>
          <p:nvPicPr>
            <p:cNvPr id="14" name="图片 13"/>
            <p:cNvPicPr>
              <a:picLocks noChangeAspect="1"/>
            </p:cNvPicPr>
            <p:nvPr/>
          </p:nvPicPr>
          <p:blipFill>
            <a:blip r:embed="rId4"/>
            <a:stretch>
              <a:fillRect/>
            </a:stretch>
          </p:blipFill>
          <p:spPr>
            <a:xfrm>
              <a:off x="5075" y="3644"/>
              <a:ext cx="8858" cy="1751"/>
            </a:xfrm>
            <a:prstGeom prst="rect">
              <a:avLst/>
            </a:prstGeom>
          </p:spPr>
        </p:pic>
        <p:pic>
          <p:nvPicPr>
            <p:cNvPr id="15" name="图片 14"/>
            <p:cNvPicPr>
              <a:picLocks noChangeAspect="1"/>
            </p:cNvPicPr>
            <p:nvPr/>
          </p:nvPicPr>
          <p:blipFill>
            <a:blip r:embed="rId5"/>
            <a:stretch>
              <a:fillRect/>
            </a:stretch>
          </p:blipFill>
          <p:spPr>
            <a:xfrm>
              <a:off x="5317" y="5395"/>
              <a:ext cx="8375" cy="1692"/>
            </a:xfrm>
            <a:prstGeom prst="rect">
              <a:avLst/>
            </a:prstGeom>
          </p:spPr>
        </p:pic>
      </p:grpSp>
      <p:pic>
        <p:nvPicPr>
          <p:cNvPr id="16" name="图片 15"/>
          <p:cNvPicPr>
            <a:picLocks noChangeAspect="1"/>
          </p:cNvPicPr>
          <p:nvPr/>
        </p:nvPicPr>
        <p:blipFill>
          <a:blip r:embed="rId6"/>
          <a:stretch>
            <a:fillRect/>
          </a:stretch>
        </p:blipFill>
        <p:spPr>
          <a:xfrm>
            <a:off x="0" y="5386070"/>
            <a:ext cx="9144000" cy="865505"/>
          </a:xfrm>
          <a:prstGeom prst="rect">
            <a:avLst/>
          </a:prstGeom>
        </p:spPr>
      </p:pic>
      <p:sp>
        <p:nvSpPr>
          <p:cNvPr id="17" name="下箭头 22"/>
          <p:cNvSpPr/>
          <p:nvPr/>
        </p:nvSpPr>
        <p:spPr>
          <a:xfrm>
            <a:off x="3963670" y="4973955"/>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19" name="文本框 18"/>
          <p:cNvSpPr txBox="1"/>
          <p:nvPr/>
        </p:nvSpPr>
        <p:spPr>
          <a:xfrm>
            <a:off x="3582035" y="4349115"/>
            <a:ext cx="1249680" cy="521970"/>
          </a:xfrm>
          <a:prstGeom prst="rect">
            <a:avLst/>
          </a:prstGeom>
          <a:noFill/>
        </p:spPr>
        <p:txBody>
          <a:bodyPr wrap="none" rtlCol="0" anchor="t">
            <a:spAutoFit/>
          </a:bodyPr>
          <a:lstStyle/>
          <a:p>
            <a:r>
              <a:rPr kumimoji="1" lang="zh-CN" altLang="en-US" sz="2800" dirty="0">
                <a:latin typeface="Times New Roman Bold" panose="02020503050405090304" charset="0"/>
                <a:ea typeface="宋体" panose="02010600030101010101" pitchFamily="2" charset="-122"/>
                <a:cs typeface="Times New Roman Italic" panose="02020503050405090304" charset="0"/>
                <a:sym typeface="+mn-ea"/>
              </a:rPr>
              <a:t>合起来</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636057" y="2010525"/>
            <a:ext cx="1908215" cy="4023767"/>
          </a:xfrm>
          <a:prstGeom prst="rect">
            <a:avLst/>
          </a:prstGeom>
        </p:spPr>
        <p:txBody>
          <a:bodyPr vert="eaVert"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带噪声的导数</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5771" y="78378"/>
            <a:ext cx="728112" cy="712185"/>
          </a:xfrm>
          <a:prstGeom prst="rect">
            <a:avLst/>
          </a:prstGeom>
        </p:spPr>
      </p:pic>
      <p:sp>
        <p:nvSpPr>
          <p:cNvPr id="22" name="矩形 21"/>
          <p:cNvSpPr/>
          <p:nvPr/>
        </p:nvSpPr>
        <p:spPr>
          <a:xfrm>
            <a:off x="8833953"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Preliminaries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A1074244-6C5D-4E76-80B0-8BD76EDC2E4D}"/>
              </a:ext>
            </a:extLst>
          </p:cNvPr>
          <p:cNvPicPr>
            <a:picLocks noChangeAspect="1"/>
          </p:cNvPicPr>
          <p:nvPr/>
        </p:nvPicPr>
        <p:blipFill>
          <a:blip r:embed="rId4"/>
          <a:stretch>
            <a:fillRect/>
          </a:stretch>
        </p:blipFill>
        <p:spPr>
          <a:xfrm>
            <a:off x="4614030" y="78378"/>
            <a:ext cx="4119663" cy="1520463"/>
          </a:xfrm>
          <a:prstGeom prst="rect">
            <a:avLst/>
          </a:prstGeom>
        </p:spPr>
      </p:pic>
      <mc:AlternateContent xmlns:mc="http://schemas.openxmlformats.org/markup-compatibility/2006">
        <mc:Choice xmlns:a14="http://schemas.microsoft.com/office/drawing/2010/main" Requires="a14">
          <p:sp>
            <p:nvSpPr>
              <p:cNvPr id="21" name="文本框 20">
                <a:extLst>
                  <a:ext uri="{FF2B5EF4-FFF2-40B4-BE49-F238E27FC236}">
                    <a16:creationId xmlns:a16="http://schemas.microsoft.com/office/drawing/2014/main" id="{3FA88512-3451-43A5-8786-2789C6680E78}"/>
                  </a:ext>
                </a:extLst>
              </p:cNvPr>
              <p:cNvSpPr txBox="1"/>
              <p:nvPr/>
            </p:nvSpPr>
            <p:spPr>
              <a:xfrm>
                <a:off x="2354732" y="870326"/>
                <a:ext cx="229171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ea typeface="宋体" panose="02010600030101010101" pitchFamily="2" charset="-122"/>
                        </a:rPr>
                        <m:t>𝜇</m:t>
                      </m:r>
                      <m:r>
                        <a:rPr lang="en-US" altLang="zh-CN" sz="2400" i="1" dirty="0" smtClean="0">
                          <a:latin typeface="Cambria Math" panose="02040503050406030204" pitchFamily="18" charset="0"/>
                          <a:ea typeface="宋体" panose="02010600030101010101" pitchFamily="2" charset="-122"/>
                        </a:rPr>
                        <m:t>=0</m:t>
                      </m:r>
                      <m:r>
                        <a:rPr lang="zh-CN" altLang="en-US" sz="2400" i="1" dirty="0" smtClean="0">
                          <a:latin typeface="Cambria Math" panose="02040503050406030204" pitchFamily="18" charset="0"/>
                          <a:ea typeface="宋体" panose="02010600030101010101" pitchFamily="2" charset="-122"/>
                        </a:rPr>
                        <m:t>，</m:t>
                      </m:r>
                      <m:sSub>
                        <m:sSubPr>
                          <m:ctrlPr>
                            <a:rPr lang="en-US" altLang="zh-CN" sz="2400" i="1" dirty="0" err="1" smtClean="0">
                              <a:latin typeface="Cambria Math" panose="02040503050406030204" pitchFamily="18" charset="0"/>
                              <a:ea typeface="宋体" panose="02010600030101010101" pitchFamily="2" charset="-122"/>
                            </a:rPr>
                          </m:ctrlPr>
                        </m:sSubPr>
                        <m:e>
                          <m:r>
                            <a:rPr lang="en-US" altLang="zh-CN" sz="2400" i="1" dirty="0" smtClean="0">
                              <a:latin typeface="Cambria Math" panose="02040503050406030204" pitchFamily="18" charset="0"/>
                              <a:ea typeface="宋体" panose="02010600030101010101" pitchFamily="2" charset="-122"/>
                            </a:rPr>
                            <m:t>𝜎</m:t>
                          </m:r>
                        </m:e>
                        <m:sub>
                          <m:r>
                            <a:rPr lang="en-US" altLang="zh-CN" sz="2400" i="1" dirty="0" err="1" smtClean="0">
                              <a:latin typeface="Cambria Math" panose="02040503050406030204" pitchFamily="18" charset="0"/>
                              <a:ea typeface="宋体" panose="02010600030101010101" pitchFamily="2" charset="-122"/>
                            </a:rPr>
                            <m:t>𝐺</m:t>
                          </m:r>
                        </m:sub>
                      </m:sSub>
                      <m:r>
                        <a:rPr lang="en-US" altLang="zh-CN" sz="2400" i="1" dirty="0" smtClean="0">
                          <a:latin typeface="Cambria Math" panose="02040503050406030204" pitchFamily="18" charset="0"/>
                          <a:ea typeface="宋体" panose="02010600030101010101" pitchFamily="2" charset="-122"/>
                        </a:rPr>
                        <m:t>=0</m:t>
                      </m:r>
                    </m:oMath>
                  </m:oMathPara>
                </a14:m>
                <a:endParaRPr lang="zh-CN" altLang="en-US" sz="2400" dirty="0">
                  <a:latin typeface="宋体" panose="02010600030101010101" pitchFamily="2" charset="-122"/>
                  <a:ea typeface="宋体" panose="02010600030101010101" pitchFamily="2" charset="-122"/>
                </a:endParaRPr>
              </a:p>
            </p:txBody>
          </p:sp>
        </mc:Choice>
        <mc:Fallback>
          <p:sp>
            <p:nvSpPr>
              <p:cNvPr id="21" name="文本框 20">
                <a:extLst>
                  <a:ext uri="{FF2B5EF4-FFF2-40B4-BE49-F238E27FC236}">
                    <a16:creationId xmlns:a16="http://schemas.microsoft.com/office/drawing/2014/main" id="{3FA88512-3451-43A5-8786-2789C6680E78}"/>
                  </a:ext>
                </a:extLst>
              </p:cNvPr>
              <p:cNvSpPr txBox="1">
                <a:spLocks noRot="1" noChangeAspect="1" noMove="1" noResize="1" noEditPoints="1" noAdjustHandles="1" noChangeArrowheads="1" noChangeShapeType="1" noTextEdit="1"/>
              </p:cNvSpPr>
              <p:nvPr/>
            </p:nvSpPr>
            <p:spPr>
              <a:xfrm>
                <a:off x="2354732" y="870326"/>
                <a:ext cx="2291718" cy="461665"/>
              </a:xfrm>
              <a:prstGeom prst="rect">
                <a:avLst/>
              </a:prstGeom>
              <a:blipFill>
                <a:blip r:embed="rId5"/>
                <a:stretch>
                  <a:fillRect b="-10526"/>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F8FF516C-CDF6-5CAB-D6EB-06352CA2C68E}"/>
              </a:ext>
            </a:extLst>
          </p:cNvPr>
          <p:cNvPicPr>
            <a:picLocks noChangeAspect="1"/>
          </p:cNvPicPr>
          <p:nvPr/>
        </p:nvPicPr>
        <p:blipFill>
          <a:blip r:embed="rId6"/>
          <a:stretch>
            <a:fillRect/>
          </a:stretch>
        </p:blipFill>
        <p:spPr>
          <a:xfrm>
            <a:off x="4644171" y="1764746"/>
            <a:ext cx="4089522" cy="1520463"/>
          </a:xfrm>
          <a:prstGeom prst="rect">
            <a:avLst/>
          </a:prstGeom>
        </p:spPr>
      </p:pic>
      <p:pic>
        <p:nvPicPr>
          <p:cNvPr id="4" name="图片 3">
            <a:extLst>
              <a:ext uri="{FF2B5EF4-FFF2-40B4-BE49-F238E27FC236}">
                <a16:creationId xmlns:a16="http://schemas.microsoft.com/office/drawing/2014/main" id="{86D54871-8FBD-2889-5D4B-F9E08CC81F1F}"/>
              </a:ext>
            </a:extLst>
          </p:cNvPr>
          <p:cNvPicPr>
            <a:picLocks noChangeAspect="1"/>
          </p:cNvPicPr>
          <p:nvPr/>
        </p:nvPicPr>
        <p:blipFill>
          <a:blip r:embed="rId7"/>
          <a:stretch>
            <a:fillRect/>
          </a:stretch>
        </p:blipFill>
        <p:spPr>
          <a:xfrm>
            <a:off x="4583574" y="3451114"/>
            <a:ext cx="4140309" cy="1553217"/>
          </a:xfrm>
          <a:prstGeom prst="rect">
            <a:avLst/>
          </a:prstGeom>
        </p:spPr>
      </p:pic>
      <p:pic>
        <p:nvPicPr>
          <p:cNvPr id="7" name="图片 6">
            <a:extLst>
              <a:ext uri="{FF2B5EF4-FFF2-40B4-BE49-F238E27FC236}">
                <a16:creationId xmlns:a16="http://schemas.microsoft.com/office/drawing/2014/main" id="{88D7A411-E414-BA85-06C0-72957C81E0E2}"/>
              </a:ext>
            </a:extLst>
          </p:cNvPr>
          <p:cNvPicPr>
            <a:picLocks noChangeAspect="1"/>
          </p:cNvPicPr>
          <p:nvPr/>
        </p:nvPicPr>
        <p:blipFill>
          <a:blip r:embed="rId8"/>
          <a:stretch>
            <a:fillRect/>
          </a:stretch>
        </p:blipFill>
        <p:spPr>
          <a:xfrm>
            <a:off x="4583574" y="5235268"/>
            <a:ext cx="4150119" cy="1566537"/>
          </a:xfrm>
          <a:prstGeom prst="rect">
            <a:avLst/>
          </a:prstGeom>
        </p:spPr>
      </p:pic>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3B2C9244-A924-DA5F-8582-44B41B89AC50}"/>
                  </a:ext>
                </a:extLst>
              </p:cNvPr>
              <p:cNvSpPr txBox="1"/>
              <p:nvPr/>
            </p:nvSpPr>
            <p:spPr>
              <a:xfrm>
                <a:off x="2180511" y="2522716"/>
                <a:ext cx="25241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ea typeface="宋体" panose="02010600030101010101" pitchFamily="2" charset="-122"/>
                        </a:rPr>
                        <m:t>𝜇</m:t>
                      </m:r>
                      <m:r>
                        <a:rPr lang="en-US" altLang="zh-CN" sz="2400" i="1" dirty="0" smtClean="0">
                          <a:latin typeface="Cambria Math" panose="02040503050406030204" pitchFamily="18" charset="0"/>
                          <a:ea typeface="宋体" panose="02010600030101010101" pitchFamily="2" charset="-122"/>
                        </a:rPr>
                        <m:t>=0</m:t>
                      </m:r>
                      <m:r>
                        <a:rPr lang="zh-CN" altLang="en-US" sz="2400" i="1" dirty="0" smtClean="0">
                          <a:latin typeface="Cambria Math" panose="02040503050406030204" pitchFamily="18" charset="0"/>
                          <a:ea typeface="宋体" panose="02010600030101010101" pitchFamily="2" charset="-122"/>
                        </a:rPr>
                        <m:t>，</m:t>
                      </m:r>
                      <m:sSub>
                        <m:sSubPr>
                          <m:ctrlPr>
                            <a:rPr lang="en-US" altLang="zh-CN" sz="2400" i="1" dirty="0" err="1" smtClean="0">
                              <a:latin typeface="Cambria Math" panose="02040503050406030204" pitchFamily="18" charset="0"/>
                              <a:ea typeface="宋体" panose="02010600030101010101" pitchFamily="2" charset="-122"/>
                            </a:rPr>
                          </m:ctrlPr>
                        </m:sSubPr>
                        <m:e>
                          <m:r>
                            <a:rPr lang="en-US" altLang="zh-CN" sz="2400" i="1" dirty="0" smtClean="0">
                              <a:latin typeface="Cambria Math" panose="02040503050406030204" pitchFamily="18" charset="0"/>
                              <a:ea typeface="宋体" panose="02010600030101010101" pitchFamily="2" charset="-122"/>
                            </a:rPr>
                            <m:t>𝜎</m:t>
                          </m:r>
                        </m:e>
                        <m:sub>
                          <m:r>
                            <a:rPr lang="en-US" altLang="zh-CN" sz="2400" i="1" dirty="0" err="1" smtClean="0">
                              <a:latin typeface="Cambria Math" panose="02040503050406030204" pitchFamily="18" charset="0"/>
                              <a:ea typeface="宋体" panose="02010600030101010101" pitchFamily="2" charset="-122"/>
                            </a:rPr>
                            <m:t>𝐺</m:t>
                          </m:r>
                        </m:sub>
                      </m:sSub>
                      <m:r>
                        <a:rPr lang="en-US" altLang="zh-CN" sz="2400" i="1" dirty="0" smtClean="0">
                          <a:latin typeface="Cambria Math" panose="02040503050406030204" pitchFamily="18" charset="0"/>
                          <a:ea typeface="宋体" panose="02010600030101010101" pitchFamily="2" charset="-122"/>
                        </a:rPr>
                        <m:t>=0</m:t>
                      </m:r>
                      <m:r>
                        <a:rPr lang="en-US" altLang="zh-CN" sz="2400" b="0" i="1" dirty="0" smtClean="0">
                          <a:latin typeface="Cambria Math" panose="02040503050406030204" pitchFamily="18" charset="0"/>
                          <a:ea typeface="宋体" panose="02010600030101010101" pitchFamily="2" charset="-122"/>
                        </a:rPr>
                        <m:t>.1</m:t>
                      </m:r>
                    </m:oMath>
                  </m:oMathPara>
                </a14:m>
                <a:endParaRPr lang="zh-CN" altLang="en-US" sz="2400" dirty="0">
                  <a:latin typeface="宋体" panose="02010600030101010101" pitchFamily="2" charset="-122"/>
                  <a:ea typeface="宋体" panose="02010600030101010101" pitchFamily="2" charset="-122"/>
                </a:endParaRPr>
              </a:p>
            </p:txBody>
          </p:sp>
        </mc:Choice>
        <mc:Fallback>
          <p:sp>
            <p:nvSpPr>
              <p:cNvPr id="10" name="文本框 9">
                <a:extLst>
                  <a:ext uri="{FF2B5EF4-FFF2-40B4-BE49-F238E27FC236}">
                    <a16:creationId xmlns:a16="http://schemas.microsoft.com/office/drawing/2014/main" id="{3B2C9244-A924-DA5F-8582-44B41B89AC50}"/>
                  </a:ext>
                </a:extLst>
              </p:cNvPr>
              <p:cNvSpPr txBox="1">
                <a:spLocks noRot="1" noChangeAspect="1" noMove="1" noResize="1" noEditPoints="1" noAdjustHandles="1" noChangeArrowheads="1" noChangeShapeType="1" noTextEdit="1"/>
              </p:cNvSpPr>
              <p:nvPr/>
            </p:nvSpPr>
            <p:spPr>
              <a:xfrm>
                <a:off x="2180511" y="2522716"/>
                <a:ext cx="2524153" cy="461665"/>
              </a:xfrm>
              <a:prstGeom prst="rect">
                <a:avLst/>
              </a:prstGeom>
              <a:blipFill>
                <a:blip r:embed="rId9"/>
                <a:stretch>
                  <a:fillRect b="-105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6FC40AB4-24EA-C748-C2FA-4D2E31B7BFB2}"/>
                  </a:ext>
                </a:extLst>
              </p:cNvPr>
              <p:cNvSpPr txBox="1"/>
              <p:nvPr/>
            </p:nvSpPr>
            <p:spPr>
              <a:xfrm>
                <a:off x="2120018" y="4226312"/>
                <a:ext cx="25241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ea typeface="宋体" panose="02010600030101010101" pitchFamily="2" charset="-122"/>
                        </a:rPr>
                        <m:t>𝜇</m:t>
                      </m:r>
                      <m:r>
                        <a:rPr lang="en-US" altLang="zh-CN" sz="2400" i="1" dirty="0" smtClean="0">
                          <a:latin typeface="Cambria Math" panose="02040503050406030204" pitchFamily="18" charset="0"/>
                          <a:ea typeface="宋体" panose="02010600030101010101" pitchFamily="2" charset="-122"/>
                        </a:rPr>
                        <m:t>=0</m:t>
                      </m:r>
                      <m:r>
                        <a:rPr lang="zh-CN" altLang="en-US" sz="2400" i="1" dirty="0" smtClean="0">
                          <a:latin typeface="Cambria Math" panose="02040503050406030204" pitchFamily="18" charset="0"/>
                          <a:ea typeface="宋体" panose="02010600030101010101" pitchFamily="2" charset="-122"/>
                        </a:rPr>
                        <m:t>，</m:t>
                      </m:r>
                      <m:sSub>
                        <m:sSubPr>
                          <m:ctrlPr>
                            <a:rPr lang="en-US" altLang="zh-CN" sz="2400" i="1" dirty="0" err="1" smtClean="0">
                              <a:latin typeface="Cambria Math" panose="02040503050406030204" pitchFamily="18" charset="0"/>
                              <a:ea typeface="宋体" panose="02010600030101010101" pitchFamily="2" charset="-122"/>
                            </a:rPr>
                          </m:ctrlPr>
                        </m:sSubPr>
                        <m:e>
                          <m:r>
                            <a:rPr lang="en-US" altLang="zh-CN" sz="2400" i="1" dirty="0" smtClean="0">
                              <a:latin typeface="Cambria Math" panose="02040503050406030204" pitchFamily="18" charset="0"/>
                              <a:ea typeface="宋体" panose="02010600030101010101" pitchFamily="2" charset="-122"/>
                            </a:rPr>
                            <m:t>𝜎</m:t>
                          </m:r>
                        </m:e>
                        <m:sub>
                          <m:r>
                            <a:rPr lang="en-US" altLang="zh-CN" sz="2400" i="1" dirty="0" err="1" smtClean="0">
                              <a:latin typeface="Cambria Math" panose="02040503050406030204" pitchFamily="18" charset="0"/>
                              <a:ea typeface="宋体" panose="02010600030101010101" pitchFamily="2" charset="-122"/>
                            </a:rPr>
                            <m:t>𝐺</m:t>
                          </m:r>
                        </m:sub>
                      </m:sSub>
                      <m:r>
                        <a:rPr lang="en-US" altLang="zh-CN" sz="2400" i="1" dirty="0" smtClean="0">
                          <a:latin typeface="Cambria Math" panose="02040503050406030204" pitchFamily="18" charset="0"/>
                          <a:ea typeface="宋体" panose="02010600030101010101" pitchFamily="2" charset="-122"/>
                        </a:rPr>
                        <m:t>=</m:t>
                      </m:r>
                      <m:r>
                        <a:rPr lang="en-US" altLang="zh-CN" sz="2400" b="0" i="1" dirty="0" smtClean="0">
                          <a:latin typeface="Cambria Math" panose="02040503050406030204" pitchFamily="18" charset="0"/>
                          <a:ea typeface="宋体" panose="02010600030101010101" pitchFamily="2" charset="-122"/>
                        </a:rPr>
                        <m:t>1.0</m:t>
                      </m:r>
                    </m:oMath>
                  </m:oMathPara>
                </a14:m>
                <a:endParaRPr lang="zh-CN" altLang="en-US" sz="2400" dirty="0">
                  <a:latin typeface="宋体" panose="02010600030101010101" pitchFamily="2" charset="-122"/>
                  <a:ea typeface="宋体" panose="02010600030101010101" pitchFamily="2" charset="-122"/>
                </a:endParaRPr>
              </a:p>
            </p:txBody>
          </p:sp>
        </mc:Choice>
        <mc:Fallback>
          <p:sp>
            <p:nvSpPr>
              <p:cNvPr id="11" name="文本框 10">
                <a:extLst>
                  <a:ext uri="{FF2B5EF4-FFF2-40B4-BE49-F238E27FC236}">
                    <a16:creationId xmlns:a16="http://schemas.microsoft.com/office/drawing/2014/main" id="{6FC40AB4-24EA-C748-C2FA-4D2E31B7BFB2}"/>
                  </a:ext>
                </a:extLst>
              </p:cNvPr>
              <p:cNvSpPr txBox="1">
                <a:spLocks noRot="1" noChangeAspect="1" noMove="1" noResize="1" noEditPoints="1" noAdjustHandles="1" noChangeArrowheads="1" noChangeShapeType="1" noTextEdit="1"/>
              </p:cNvSpPr>
              <p:nvPr/>
            </p:nvSpPr>
            <p:spPr>
              <a:xfrm>
                <a:off x="2120018" y="4226312"/>
                <a:ext cx="2524153" cy="461665"/>
              </a:xfrm>
              <a:prstGeom prst="rect">
                <a:avLst/>
              </a:prstGeom>
              <a:blipFill>
                <a:blip r:embed="rId10"/>
                <a:stretch>
                  <a:fillRect b="-105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2584891D-AEAD-C5BD-405F-C6D3F19511D9}"/>
                  </a:ext>
                </a:extLst>
              </p:cNvPr>
              <p:cNvSpPr txBox="1"/>
              <p:nvPr/>
            </p:nvSpPr>
            <p:spPr>
              <a:xfrm>
                <a:off x="2016206" y="5787703"/>
                <a:ext cx="25241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ea typeface="宋体" panose="02010600030101010101" pitchFamily="2" charset="-122"/>
                        </a:rPr>
                        <m:t>𝜇</m:t>
                      </m:r>
                      <m:r>
                        <a:rPr lang="en-US" altLang="zh-CN" sz="2400" i="1" dirty="0" smtClean="0">
                          <a:latin typeface="Cambria Math" panose="02040503050406030204" pitchFamily="18" charset="0"/>
                          <a:ea typeface="宋体" panose="02010600030101010101" pitchFamily="2" charset="-122"/>
                        </a:rPr>
                        <m:t>=0</m:t>
                      </m:r>
                      <m:r>
                        <a:rPr lang="zh-CN" altLang="en-US" sz="2400" i="1" dirty="0" smtClean="0">
                          <a:latin typeface="Cambria Math" panose="02040503050406030204" pitchFamily="18" charset="0"/>
                          <a:ea typeface="宋体" panose="02010600030101010101" pitchFamily="2" charset="-122"/>
                        </a:rPr>
                        <m:t>，</m:t>
                      </m:r>
                      <m:sSub>
                        <m:sSubPr>
                          <m:ctrlPr>
                            <a:rPr lang="en-US" altLang="zh-CN" sz="2400" i="1" dirty="0" err="1" smtClean="0">
                              <a:latin typeface="Cambria Math" panose="02040503050406030204" pitchFamily="18" charset="0"/>
                              <a:ea typeface="宋体" panose="02010600030101010101" pitchFamily="2" charset="-122"/>
                            </a:rPr>
                          </m:ctrlPr>
                        </m:sSubPr>
                        <m:e>
                          <m:r>
                            <a:rPr lang="en-US" altLang="zh-CN" sz="2400" i="1" dirty="0" smtClean="0">
                              <a:latin typeface="Cambria Math" panose="02040503050406030204" pitchFamily="18" charset="0"/>
                              <a:ea typeface="宋体" panose="02010600030101010101" pitchFamily="2" charset="-122"/>
                            </a:rPr>
                            <m:t>𝜎</m:t>
                          </m:r>
                        </m:e>
                        <m:sub>
                          <m:r>
                            <a:rPr lang="en-US" altLang="zh-CN" sz="2400" i="1" dirty="0" err="1" smtClean="0">
                              <a:latin typeface="Cambria Math" panose="02040503050406030204" pitchFamily="18" charset="0"/>
                              <a:ea typeface="宋体" panose="02010600030101010101" pitchFamily="2" charset="-122"/>
                            </a:rPr>
                            <m:t>𝐺</m:t>
                          </m:r>
                        </m:sub>
                      </m:sSub>
                      <m:r>
                        <a:rPr lang="en-US" altLang="zh-CN" sz="2400" i="1" dirty="0" smtClean="0">
                          <a:latin typeface="Cambria Math" panose="02040503050406030204" pitchFamily="18" charset="0"/>
                          <a:ea typeface="宋体" panose="02010600030101010101" pitchFamily="2" charset="-122"/>
                        </a:rPr>
                        <m:t>=</m:t>
                      </m:r>
                      <m:r>
                        <a:rPr lang="en-US" altLang="zh-CN" sz="2400" b="0" i="1" dirty="0" smtClean="0">
                          <a:latin typeface="Cambria Math" panose="02040503050406030204" pitchFamily="18" charset="0"/>
                          <a:ea typeface="宋体" panose="02010600030101010101" pitchFamily="2" charset="-122"/>
                        </a:rPr>
                        <m:t>10</m:t>
                      </m:r>
                    </m:oMath>
                  </m:oMathPara>
                </a14:m>
                <a:endParaRPr lang="zh-CN" altLang="en-US" sz="2400" dirty="0">
                  <a:latin typeface="宋体" panose="02010600030101010101" pitchFamily="2" charset="-122"/>
                  <a:ea typeface="宋体" panose="02010600030101010101" pitchFamily="2" charset="-122"/>
                </a:endParaRPr>
              </a:p>
            </p:txBody>
          </p:sp>
        </mc:Choice>
        <mc:Fallback>
          <p:sp>
            <p:nvSpPr>
              <p:cNvPr id="12" name="文本框 11">
                <a:extLst>
                  <a:ext uri="{FF2B5EF4-FFF2-40B4-BE49-F238E27FC236}">
                    <a16:creationId xmlns:a16="http://schemas.microsoft.com/office/drawing/2014/main" id="{2584891D-AEAD-C5BD-405F-C6D3F19511D9}"/>
                  </a:ext>
                </a:extLst>
              </p:cNvPr>
              <p:cNvSpPr txBox="1">
                <a:spLocks noRot="1" noChangeAspect="1" noMove="1" noResize="1" noEditPoints="1" noAdjustHandles="1" noChangeArrowheads="1" noChangeShapeType="1" noTextEdit="1"/>
              </p:cNvSpPr>
              <p:nvPr/>
            </p:nvSpPr>
            <p:spPr>
              <a:xfrm>
                <a:off x="2016206" y="5787703"/>
                <a:ext cx="2524153" cy="461665"/>
              </a:xfrm>
              <a:prstGeom prst="rect">
                <a:avLst/>
              </a:prstGeom>
              <a:blipFill>
                <a:blip r:embed="rId11"/>
                <a:stretch>
                  <a:fillRect b="-105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8240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995410" cy="4401205"/>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带噪声的一阶、二阶导数</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fontAlgn="auto"/>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fontAlgn="auto"/>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fontAlgn="auto"/>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       噪声污染越大，一阶、二阶导数检测边缘越难</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fontAlgn="auto"/>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fontAlgn="auto"/>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fontAlgn="auto"/>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                       对图像进行平滑处理</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fontAlgn="auto"/>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fontAlgn="auto"/>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fontAlgn="auto"/>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                                   边缘检测</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Preliminaries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下箭头 9">
            <a:extLst>
              <a:ext uri="{FF2B5EF4-FFF2-40B4-BE49-F238E27FC236}">
                <a16:creationId xmlns:a16="http://schemas.microsoft.com/office/drawing/2014/main" id="{0020DEF3-B50A-4D65-92D4-91E54614989D}"/>
              </a:ext>
            </a:extLst>
          </p:cNvPr>
          <p:cNvSpPr/>
          <p:nvPr/>
        </p:nvSpPr>
        <p:spPr>
          <a:xfrm>
            <a:off x="4085590" y="3383666"/>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9">
            <a:extLst>
              <a:ext uri="{FF2B5EF4-FFF2-40B4-BE49-F238E27FC236}">
                <a16:creationId xmlns:a16="http://schemas.microsoft.com/office/drawing/2014/main" id="{95EAD540-2E2E-4675-9CE8-F3133FD22143}"/>
              </a:ext>
            </a:extLst>
          </p:cNvPr>
          <p:cNvSpPr/>
          <p:nvPr/>
        </p:nvSpPr>
        <p:spPr>
          <a:xfrm>
            <a:off x="4085590" y="4627569"/>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8444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数字图像处理</a:t>
            </a:r>
          </a:p>
        </p:txBody>
      </p:sp>
      <p:cxnSp>
        <p:nvCxnSpPr>
          <p:cNvPr id="11" name="直线连接符 4"/>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Digital Image Processing</a:t>
            </a:r>
          </a:p>
        </p:txBody>
      </p:sp>
      <p:sp>
        <p:nvSpPr>
          <p:cNvPr id="78" name="文本框 77"/>
          <p:cNvSpPr txBox="1"/>
          <p:nvPr/>
        </p:nvSpPr>
        <p:spPr>
          <a:xfrm>
            <a:off x="2613253" y="3168761"/>
            <a:ext cx="4031873" cy="1015663"/>
          </a:xfrm>
          <a:prstGeom prst="rect">
            <a:avLst/>
          </a:prstGeom>
          <a:noFill/>
        </p:spPr>
        <p:txBody>
          <a:bodyPr wrap="none" rtlCol="0">
            <a:spAutoFit/>
          </a:bodyPr>
          <a:lstStyle/>
          <a:p>
            <a:pPr algn="ctr"/>
            <a:r>
              <a:rPr kumimoji="1" lang="zh-CN" altLang="en-US" sz="6000" dirty="0">
                <a:solidFill>
                  <a:schemeClr val="accent1">
                    <a:lumMod val="50000"/>
                  </a:schemeClr>
                </a:solidFill>
                <a:latin typeface="SimHei" charset="-122"/>
                <a:ea typeface="SimHei" charset="-122"/>
                <a:cs typeface="SimHei" charset="-122"/>
              </a:rPr>
              <a:t>孤立点检测</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Detection of Isolated Points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孤立点检测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447405" cy="4399915"/>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孤立点检测依赖于二阶导数</a:t>
            </a: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二阶导数的实现可以利用拉普拉斯核</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在图像所有像素上逐一的计算出拉普拉斯核函数结果，若结果超过一定阈值</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T</a:t>
            </a:r>
            <a:r>
              <a:rPr kumimoji="1" lang="zh-CN" altLang="en-US" sz="2800" dirty="0">
                <a:latin typeface="Times New Roman" panose="02020503050405090304" charset="0"/>
                <a:ea typeface="宋体" charset="0"/>
                <a:cs typeface="Times New Roman" panose="02020503050405090304" charset="0"/>
                <a:sym typeface="+mn-ea"/>
              </a:rPr>
              <a:t>，则检测出孤立点</a:t>
            </a:r>
          </a:p>
        </p:txBody>
      </p:sp>
      <p:pic>
        <p:nvPicPr>
          <p:cNvPr id="16" name="图片 15"/>
          <p:cNvPicPr>
            <a:picLocks noChangeAspect="1"/>
          </p:cNvPicPr>
          <p:nvPr/>
        </p:nvPicPr>
        <p:blipFill>
          <a:blip r:embed="rId4"/>
          <a:stretch>
            <a:fillRect/>
          </a:stretch>
        </p:blipFill>
        <p:spPr>
          <a:xfrm>
            <a:off x="318135" y="1840230"/>
            <a:ext cx="8957945" cy="847725"/>
          </a:xfrm>
          <a:prstGeom prst="rect">
            <a:avLst/>
          </a:prstGeom>
        </p:spPr>
      </p:pic>
      <p:pic>
        <p:nvPicPr>
          <p:cNvPr id="2" name="图片 1"/>
          <p:cNvPicPr>
            <a:picLocks noChangeAspect="1"/>
          </p:cNvPicPr>
          <p:nvPr/>
        </p:nvPicPr>
        <p:blipFill>
          <a:blip r:embed="rId5"/>
          <a:stretch>
            <a:fillRect/>
          </a:stretch>
        </p:blipFill>
        <p:spPr>
          <a:xfrm>
            <a:off x="7018655" y="2689225"/>
            <a:ext cx="2051050" cy="1956435"/>
          </a:xfrm>
          <a:prstGeom prst="rect">
            <a:avLst/>
          </a:prstGeom>
        </p:spPr>
      </p:pic>
      <p:grpSp>
        <p:nvGrpSpPr>
          <p:cNvPr id="11" name="组合 10"/>
          <p:cNvGrpSpPr/>
          <p:nvPr/>
        </p:nvGrpSpPr>
        <p:grpSpPr>
          <a:xfrm>
            <a:off x="1352550" y="3509645"/>
            <a:ext cx="5381625" cy="746125"/>
            <a:chOff x="970" y="6352"/>
            <a:chExt cx="9510" cy="1460"/>
          </a:xfrm>
        </p:grpSpPr>
        <p:pic>
          <p:nvPicPr>
            <p:cNvPr id="8" name="图片 7"/>
            <p:cNvPicPr>
              <a:picLocks noChangeAspect="1"/>
            </p:cNvPicPr>
            <p:nvPr/>
          </p:nvPicPr>
          <p:blipFill>
            <a:blip r:embed="rId6"/>
            <a:stretch>
              <a:fillRect/>
            </a:stretch>
          </p:blipFill>
          <p:spPr>
            <a:xfrm>
              <a:off x="970" y="6587"/>
              <a:ext cx="7180" cy="940"/>
            </a:xfrm>
            <a:prstGeom prst="rect">
              <a:avLst/>
            </a:prstGeom>
          </p:spPr>
        </p:pic>
        <p:pic>
          <p:nvPicPr>
            <p:cNvPr id="10" name="图片 9"/>
            <p:cNvPicPr>
              <a:picLocks noChangeAspect="1"/>
            </p:cNvPicPr>
            <p:nvPr/>
          </p:nvPicPr>
          <p:blipFill>
            <a:blip r:embed="rId7"/>
            <a:stretch>
              <a:fillRect/>
            </a:stretch>
          </p:blipFill>
          <p:spPr>
            <a:xfrm>
              <a:off x="7920" y="6352"/>
              <a:ext cx="2560" cy="1460"/>
            </a:xfrm>
            <a:prstGeom prst="rect">
              <a:avLst/>
            </a:prstGeom>
          </p:spPr>
        </p:pic>
      </p:grpSp>
      <p:sp>
        <p:nvSpPr>
          <p:cNvPr id="17" name="下箭头 22"/>
          <p:cNvSpPr/>
          <p:nvPr/>
        </p:nvSpPr>
        <p:spPr>
          <a:xfrm>
            <a:off x="3963670" y="2546985"/>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pic>
        <p:nvPicPr>
          <p:cNvPr id="12" name="图片 11"/>
          <p:cNvPicPr>
            <a:picLocks noChangeAspect="1"/>
          </p:cNvPicPr>
          <p:nvPr/>
        </p:nvPicPr>
        <p:blipFill>
          <a:blip r:embed="rId8"/>
          <a:stretch>
            <a:fillRect/>
          </a:stretch>
        </p:blipFill>
        <p:spPr>
          <a:xfrm>
            <a:off x="2881630" y="5741035"/>
            <a:ext cx="3402965" cy="918845"/>
          </a:xfrm>
          <a:prstGeom prst="rect">
            <a:avLst/>
          </a:prstGeom>
        </p:spPr>
      </p:pic>
      <p:sp>
        <p:nvSpPr>
          <p:cNvPr id="14" name="下箭头 22"/>
          <p:cNvSpPr/>
          <p:nvPr/>
        </p:nvSpPr>
        <p:spPr>
          <a:xfrm>
            <a:off x="3964305" y="4233545"/>
            <a:ext cx="486410" cy="41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447405" cy="1814830"/>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孤立点检测示例</a:t>
            </a: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zh-CN" altLang="en-US" sz="2800" dirty="0">
              <a:latin typeface="Times New Roman" panose="02020503050405090304" charset="0"/>
              <a:ea typeface="宋体" charset="0"/>
              <a:cs typeface="Times New Roman" panose="02020503050405090304" charset="0"/>
              <a:sym typeface="+mn-ea"/>
            </a:endParaRPr>
          </a:p>
        </p:txBody>
      </p:sp>
      <p:pic>
        <p:nvPicPr>
          <p:cNvPr id="4" name="图片 3"/>
          <p:cNvPicPr>
            <a:picLocks noChangeAspect="1"/>
          </p:cNvPicPr>
          <p:nvPr/>
        </p:nvPicPr>
        <p:blipFill>
          <a:blip r:embed="rId4"/>
          <a:stretch>
            <a:fillRect/>
          </a:stretch>
        </p:blipFill>
        <p:spPr>
          <a:xfrm>
            <a:off x="1071403" y="2816860"/>
            <a:ext cx="7104698" cy="2846392"/>
          </a:xfrm>
          <a:prstGeom prst="rect">
            <a:avLst/>
          </a:prstGeom>
        </p:spPr>
      </p:pic>
      <p:sp>
        <p:nvSpPr>
          <p:cNvPr id="10" name="标题 1">
            <a:extLst>
              <a:ext uri="{FF2B5EF4-FFF2-40B4-BE49-F238E27FC236}">
                <a16:creationId xmlns:a16="http://schemas.microsoft.com/office/drawing/2014/main" id="{BA20B5ED-8A08-4480-9A72-545751B52EE4}"/>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Detection of Isolated Points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11" name="标题 1">
            <a:extLst>
              <a:ext uri="{FF2B5EF4-FFF2-40B4-BE49-F238E27FC236}">
                <a16:creationId xmlns:a16="http://schemas.microsoft.com/office/drawing/2014/main" id="{E688CB86-65B1-4C8E-9024-6C1CA5AE2768}"/>
              </a:ext>
            </a:extLst>
          </p:cNvPr>
          <p:cNvSpPr>
            <a:spLocks noGrp="1"/>
          </p:cNvSpPr>
          <p:nvPr/>
        </p:nvSpPr>
        <p:spPr>
          <a:xfrm>
            <a:off x="318134" y="102870"/>
            <a:ext cx="2436496" cy="7956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孤立点检测</a:t>
            </a:r>
          </a:p>
        </p:txBody>
      </p:sp>
      <p:pic>
        <p:nvPicPr>
          <p:cNvPr id="7" name="图片 6">
            <a:extLst>
              <a:ext uri="{FF2B5EF4-FFF2-40B4-BE49-F238E27FC236}">
                <a16:creationId xmlns:a16="http://schemas.microsoft.com/office/drawing/2014/main" id="{5891E5D3-80A6-4DD9-BFB2-09A2A8F349BD}"/>
              </a:ext>
            </a:extLst>
          </p:cNvPr>
          <p:cNvPicPr>
            <a:picLocks noChangeAspect="1"/>
          </p:cNvPicPr>
          <p:nvPr/>
        </p:nvPicPr>
        <p:blipFill>
          <a:blip r:embed="rId5"/>
          <a:stretch>
            <a:fillRect/>
          </a:stretch>
        </p:blipFill>
        <p:spPr>
          <a:xfrm>
            <a:off x="5791991" y="530629"/>
            <a:ext cx="2183140" cy="2073592"/>
          </a:xfrm>
          <a:prstGeom prst="rect">
            <a:avLst/>
          </a:prstGeom>
        </p:spPr>
      </p:pic>
      <p:sp>
        <p:nvSpPr>
          <p:cNvPr id="14" name="文本框 13">
            <a:extLst>
              <a:ext uri="{FF2B5EF4-FFF2-40B4-BE49-F238E27FC236}">
                <a16:creationId xmlns:a16="http://schemas.microsoft.com/office/drawing/2014/main" id="{27047B3E-CC37-40BF-AA55-7EB5722937FA}"/>
              </a:ext>
            </a:extLst>
          </p:cNvPr>
          <p:cNvSpPr txBox="1"/>
          <p:nvPr/>
        </p:nvSpPr>
        <p:spPr>
          <a:xfrm>
            <a:off x="1024095" y="5700965"/>
            <a:ext cx="2185214" cy="461665"/>
          </a:xfrm>
          <a:prstGeom prst="rect">
            <a:avLst/>
          </a:prstGeom>
          <a:noFill/>
        </p:spPr>
        <p:txBody>
          <a:bodyPr wrap="none" rtlCol="0">
            <a:spAutoFit/>
          </a:bodyPr>
          <a:lstStyle/>
          <a:p>
            <a:pPr marL="457200" indent="-457200">
              <a:buFont typeface="+mj-lt"/>
              <a:buAutoNum type="alphaLcParenR"/>
            </a:pPr>
            <a:r>
              <a:rPr lang="zh-CN" altLang="en-US" sz="2400" dirty="0">
                <a:latin typeface="宋体" panose="02010600030101010101" pitchFamily="2" charset="-122"/>
                <a:ea typeface="宋体" panose="02010600030101010101" pitchFamily="2" charset="-122"/>
              </a:rPr>
              <a:t>原灰度图像</a:t>
            </a:r>
          </a:p>
        </p:txBody>
      </p:sp>
      <p:sp>
        <p:nvSpPr>
          <p:cNvPr id="16" name="文本框 15">
            <a:extLst>
              <a:ext uri="{FF2B5EF4-FFF2-40B4-BE49-F238E27FC236}">
                <a16:creationId xmlns:a16="http://schemas.microsoft.com/office/drawing/2014/main" id="{7C9155AF-6D58-4E76-BEBE-DB98F8E555FF}"/>
              </a:ext>
            </a:extLst>
          </p:cNvPr>
          <p:cNvSpPr txBox="1"/>
          <p:nvPr/>
        </p:nvSpPr>
        <p:spPr>
          <a:xfrm>
            <a:off x="3302456" y="5700965"/>
            <a:ext cx="2492990" cy="461665"/>
          </a:xfrm>
          <a:prstGeom prst="rect">
            <a:avLst/>
          </a:prstGeom>
          <a:noFill/>
        </p:spPr>
        <p:txBody>
          <a:bodyPr wrap="none" rtlCol="0">
            <a:spAutoFit/>
          </a:bodyPr>
          <a:lstStyle/>
          <a:p>
            <a:pPr marL="457200" indent="-457200">
              <a:buFont typeface="+mj-lt"/>
              <a:buAutoNum type="alphaLcParenR" startAt="2"/>
            </a:pPr>
            <a:r>
              <a:rPr lang="zh-CN" altLang="en-US" sz="2400" dirty="0">
                <a:latin typeface="宋体" panose="02010600030101010101" pitchFamily="2" charset="-122"/>
                <a:ea typeface="宋体" panose="02010600030101010101" pitchFamily="2" charset="-122"/>
              </a:rPr>
              <a:t>拉普拉斯图像</a:t>
            </a:r>
          </a:p>
        </p:txBody>
      </p:sp>
      <p:sp>
        <p:nvSpPr>
          <p:cNvPr id="17" name="文本框 16">
            <a:extLst>
              <a:ext uri="{FF2B5EF4-FFF2-40B4-BE49-F238E27FC236}">
                <a16:creationId xmlns:a16="http://schemas.microsoft.com/office/drawing/2014/main" id="{D02E7AB7-1910-44B9-8764-B0E400D7E14C}"/>
              </a:ext>
            </a:extLst>
          </p:cNvPr>
          <p:cNvSpPr txBox="1"/>
          <p:nvPr/>
        </p:nvSpPr>
        <p:spPr>
          <a:xfrm>
            <a:off x="5795446" y="5694937"/>
            <a:ext cx="3108543" cy="461665"/>
          </a:xfrm>
          <a:prstGeom prst="rect">
            <a:avLst/>
          </a:prstGeom>
          <a:noFill/>
        </p:spPr>
        <p:txBody>
          <a:bodyPr wrap="none" rtlCol="0">
            <a:spAutoFit/>
          </a:bodyPr>
          <a:lstStyle/>
          <a:p>
            <a:pPr marL="457200" indent="-457200">
              <a:buFont typeface="+mj-lt"/>
              <a:buAutoNum type="alphaLcParenR" startAt="3"/>
            </a:pPr>
            <a:r>
              <a:rPr lang="zh-CN" altLang="en-US" sz="2400" dirty="0">
                <a:latin typeface="宋体" panose="02010600030101010101" pitchFamily="2" charset="-122"/>
                <a:ea typeface="宋体" panose="02010600030101010101" pitchFamily="2" charset="-122"/>
              </a:rPr>
              <a:t>对图</a:t>
            </a:r>
            <a:r>
              <a:rPr lang="en-US" altLang="zh-CN" sz="2400" dirty="0">
                <a:latin typeface="宋体" panose="02010600030101010101" pitchFamily="2" charset="-122"/>
                <a:ea typeface="宋体" panose="02010600030101010101" pitchFamily="2" charset="-122"/>
              </a:rPr>
              <a:t>b)</a:t>
            </a:r>
            <a:r>
              <a:rPr lang="zh-CN" altLang="en-US" sz="2400" dirty="0">
                <a:latin typeface="宋体" panose="02010600030101010101" pitchFamily="2" charset="-122"/>
                <a:ea typeface="宋体" panose="02010600030101010101" pitchFamily="2" charset="-122"/>
              </a:rPr>
              <a:t>的阈值结果</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数字图像处理</a:t>
            </a:r>
          </a:p>
        </p:txBody>
      </p:sp>
      <p:cxnSp>
        <p:nvCxnSpPr>
          <p:cNvPr id="11" name="直线连接符 4"/>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Digital Image Processing</a:t>
            </a:r>
          </a:p>
        </p:txBody>
      </p:sp>
      <p:sp>
        <p:nvSpPr>
          <p:cNvPr id="78" name="文本框 77"/>
          <p:cNvSpPr txBox="1"/>
          <p:nvPr/>
        </p:nvSpPr>
        <p:spPr>
          <a:xfrm>
            <a:off x="3382694" y="3168761"/>
            <a:ext cx="2492990" cy="1015663"/>
          </a:xfrm>
          <a:prstGeom prst="rect">
            <a:avLst/>
          </a:prstGeom>
          <a:noFill/>
        </p:spPr>
        <p:txBody>
          <a:bodyPr wrap="none" rtlCol="0">
            <a:spAutoFit/>
          </a:bodyPr>
          <a:lstStyle/>
          <a:p>
            <a:pPr algn="ctr"/>
            <a:r>
              <a:rPr kumimoji="1" lang="zh-CN" altLang="en-US" sz="6000" dirty="0">
                <a:solidFill>
                  <a:schemeClr val="accent1">
                    <a:lumMod val="50000"/>
                  </a:schemeClr>
                </a:solidFill>
                <a:latin typeface="SimHei" charset="-122"/>
                <a:ea typeface="SimHei" charset="-122"/>
                <a:cs typeface="SimHei" charset="-122"/>
              </a:rPr>
              <a:t>线检测</a:t>
            </a:r>
          </a:p>
        </p:txBody>
      </p:sp>
    </p:spTree>
    <p:extLst>
      <p:ext uri="{BB962C8B-B14F-4D97-AF65-F5344CB8AC3E}">
        <p14:creationId xmlns:p14="http://schemas.microsoft.com/office/powerpoint/2010/main" val="2158467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Detection of Lines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线检测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445478" cy="5693866"/>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线检测同孤立点检测类似</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在图像所有像素上逐一计算出拉普拉斯算子结果</a:t>
            </a: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但由于拉普拉斯是二阶导数，拉普拉斯图像包含正负值，具有正</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负双线效应</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pic>
        <p:nvPicPr>
          <p:cNvPr id="19" name="图片 18">
            <a:extLst>
              <a:ext uri="{FF2B5EF4-FFF2-40B4-BE49-F238E27FC236}">
                <a16:creationId xmlns:a16="http://schemas.microsoft.com/office/drawing/2014/main" id="{29BB7487-3B8A-4CF4-9C4A-08E4A62054F3}"/>
              </a:ext>
            </a:extLst>
          </p:cNvPr>
          <p:cNvPicPr>
            <a:picLocks noChangeAspect="1"/>
          </p:cNvPicPr>
          <p:nvPr/>
        </p:nvPicPr>
        <p:blipFill>
          <a:blip r:embed="rId4"/>
          <a:stretch>
            <a:fillRect/>
          </a:stretch>
        </p:blipFill>
        <p:spPr>
          <a:xfrm>
            <a:off x="790368" y="2533499"/>
            <a:ext cx="2383643" cy="2365117"/>
          </a:xfrm>
          <a:prstGeom prst="rect">
            <a:avLst/>
          </a:prstGeom>
        </p:spPr>
      </p:pic>
      <p:pic>
        <p:nvPicPr>
          <p:cNvPr id="21" name="图片 20">
            <a:extLst>
              <a:ext uri="{FF2B5EF4-FFF2-40B4-BE49-F238E27FC236}">
                <a16:creationId xmlns:a16="http://schemas.microsoft.com/office/drawing/2014/main" id="{482D9C0D-C36F-4B00-A9BB-3820E4534FEE}"/>
              </a:ext>
            </a:extLst>
          </p:cNvPr>
          <p:cNvPicPr>
            <a:picLocks noChangeAspect="1"/>
          </p:cNvPicPr>
          <p:nvPr/>
        </p:nvPicPr>
        <p:blipFill>
          <a:blip r:embed="rId5"/>
          <a:stretch>
            <a:fillRect/>
          </a:stretch>
        </p:blipFill>
        <p:spPr>
          <a:xfrm>
            <a:off x="5860642" y="2518275"/>
            <a:ext cx="2389948" cy="2365117"/>
          </a:xfrm>
          <a:prstGeom prst="rect">
            <a:avLst/>
          </a:prstGeom>
        </p:spPr>
      </p:pic>
      <p:sp>
        <p:nvSpPr>
          <p:cNvPr id="25" name="文本框 24">
            <a:extLst>
              <a:ext uri="{FF2B5EF4-FFF2-40B4-BE49-F238E27FC236}">
                <a16:creationId xmlns:a16="http://schemas.microsoft.com/office/drawing/2014/main" id="{01594742-8B72-4CC6-9611-BA9AC0A0849D}"/>
              </a:ext>
            </a:extLst>
          </p:cNvPr>
          <p:cNvSpPr txBox="1"/>
          <p:nvPr/>
        </p:nvSpPr>
        <p:spPr>
          <a:xfrm>
            <a:off x="874675" y="4913840"/>
            <a:ext cx="2185214" cy="461665"/>
          </a:xfrm>
          <a:prstGeom prst="rect">
            <a:avLst/>
          </a:prstGeom>
          <a:noFill/>
        </p:spPr>
        <p:txBody>
          <a:bodyPr wrap="none" rtlCol="0">
            <a:spAutoFit/>
          </a:bodyPr>
          <a:lstStyle/>
          <a:p>
            <a:pPr marL="457200" indent="-457200">
              <a:buFont typeface="+mj-lt"/>
              <a:buAutoNum type="alphaLcParenR"/>
            </a:pPr>
            <a:r>
              <a:rPr lang="zh-CN" altLang="en-US" sz="2400" dirty="0">
                <a:latin typeface="宋体" panose="02010600030101010101" pitchFamily="2" charset="-122"/>
                <a:ea typeface="宋体" panose="02010600030101010101" pitchFamily="2" charset="-122"/>
              </a:rPr>
              <a:t>原灰度图像</a:t>
            </a:r>
          </a:p>
        </p:txBody>
      </p:sp>
      <p:sp>
        <p:nvSpPr>
          <p:cNvPr id="27" name="文本框 26">
            <a:extLst>
              <a:ext uri="{FF2B5EF4-FFF2-40B4-BE49-F238E27FC236}">
                <a16:creationId xmlns:a16="http://schemas.microsoft.com/office/drawing/2014/main" id="{548E55B6-5B92-48FD-8FA0-D1777EA9AE53}"/>
              </a:ext>
            </a:extLst>
          </p:cNvPr>
          <p:cNvSpPr txBox="1"/>
          <p:nvPr/>
        </p:nvSpPr>
        <p:spPr>
          <a:xfrm>
            <a:off x="5860642" y="4898616"/>
            <a:ext cx="2492990" cy="461665"/>
          </a:xfrm>
          <a:prstGeom prst="rect">
            <a:avLst/>
          </a:prstGeom>
          <a:noFill/>
        </p:spPr>
        <p:txBody>
          <a:bodyPr wrap="none" rtlCol="0">
            <a:spAutoFit/>
          </a:bodyPr>
          <a:lstStyle/>
          <a:p>
            <a:pPr marL="457200" indent="-457200">
              <a:buFont typeface="+mj-lt"/>
              <a:buAutoNum type="alphaLcParenR" startAt="2"/>
            </a:pPr>
            <a:r>
              <a:rPr lang="zh-CN" altLang="en-US" sz="2400" dirty="0">
                <a:latin typeface="宋体" panose="02010600030101010101" pitchFamily="2" charset="-122"/>
                <a:ea typeface="宋体" panose="02010600030101010101" pitchFamily="2" charset="-122"/>
              </a:rPr>
              <a:t>拉普拉斯图像</a:t>
            </a:r>
          </a:p>
        </p:txBody>
      </p:sp>
      <p:pic>
        <p:nvPicPr>
          <p:cNvPr id="4" name="图片 3">
            <a:extLst>
              <a:ext uri="{FF2B5EF4-FFF2-40B4-BE49-F238E27FC236}">
                <a16:creationId xmlns:a16="http://schemas.microsoft.com/office/drawing/2014/main" id="{C473192C-753B-8C01-8F69-42D89EE2F813}"/>
              </a:ext>
            </a:extLst>
          </p:cNvPr>
          <p:cNvPicPr>
            <a:picLocks noChangeAspect="1"/>
          </p:cNvPicPr>
          <p:nvPr/>
        </p:nvPicPr>
        <p:blipFill>
          <a:blip r:embed="rId6"/>
          <a:stretch>
            <a:fillRect/>
          </a:stretch>
        </p:blipFill>
        <p:spPr>
          <a:xfrm>
            <a:off x="3648636" y="2430410"/>
            <a:ext cx="1650519" cy="3086470"/>
          </a:xfrm>
          <a:prstGeom prst="rect">
            <a:avLst/>
          </a:prstGeom>
        </p:spPr>
      </p:pic>
    </p:spTree>
    <p:extLst>
      <p:ext uri="{BB962C8B-B14F-4D97-AF65-F5344CB8AC3E}">
        <p14:creationId xmlns:p14="http://schemas.microsoft.com/office/powerpoint/2010/main" val="3442411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Detection of Lines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线检测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926830" cy="5262979"/>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针对线检测的正</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负双线效应</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800100" lvl="1" indent="-342900">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绝对值处理（检测处的线宽度加倍）</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800100" lvl="1" indent="-342900">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正值处理（方法更为合适）</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拉普拉斯核具有</a:t>
            </a:r>
            <a:r>
              <a:rPr kumimoji="1" lang="zh-CN" altLang="en-US" sz="2800" b="1" dirty="0">
                <a:latin typeface="Times New Roman" panose="02020503050405090304" charset="0"/>
                <a:ea typeface="宋体" panose="02010600030101010101" pitchFamily="2" charset="-122"/>
                <a:cs typeface="Times New Roman" panose="02020503050405090304" charset="0"/>
                <a:sym typeface="+mn-ea"/>
              </a:rPr>
              <a:t>各向同性</a:t>
            </a:r>
            <a:endParaRPr kumimoji="1" lang="en-US" altLang="zh-CN" sz="2800" b="1" dirty="0">
              <a:latin typeface="Times New Roman" panose="02020503050405090304" charset="0"/>
              <a:ea typeface="宋体" panose="02010600030101010101" pitchFamily="2" charset="-122"/>
              <a:cs typeface="Times New Roman" panose="02020503050405090304" charset="0"/>
              <a:sym typeface="+mn-ea"/>
            </a:endParaRPr>
          </a:p>
        </p:txBody>
      </p:sp>
      <p:sp>
        <p:nvSpPr>
          <p:cNvPr id="25" name="文本框 24">
            <a:extLst>
              <a:ext uri="{FF2B5EF4-FFF2-40B4-BE49-F238E27FC236}">
                <a16:creationId xmlns:a16="http://schemas.microsoft.com/office/drawing/2014/main" id="{01594742-8B72-4CC6-9611-BA9AC0A0849D}"/>
              </a:ext>
            </a:extLst>
          </p:cNvPr>
          <p:cNvSpPr txBox="1"/>
          <p:nvPr/>
        </p:nvSpPr>
        <p:spPr>
          <a:xfrm>
            <a:off x="1010156" y="5494453"/>
            <a:ext cx="3416320" cy="461665"/>
          </a:xfrm>
          <a:prstGeom prst="rect">
            <a:avLst/>
          </a:prstGeom>
          <a:noFill/>
        </p:spPr>
        <p:txBody>
          <a:bodyPr wrap="none" rtlCol="0">
            <a:spAutoFit/>
          </a:bodyPr>
          <a:lstStyle/>
          <a:p>
            <a:pPr marL="457200" indent="-457200">
              <a:buFont typeface="+mj-lt"/>
              <a:buAutoNum type="alphaLcParenR" startAt="3"/>
            </a:pPr>
            <a:r>
              <a:rPr lang="zh-CN" altLang="en-US" sz="2400" dirty="0">
                <a:latin typeface="宋体" panose="02010600030101010101" pitchFamily="2" charset="-122"/>
                <a:ea typeface="宋体" panose="02010600030101010101" pitchFamily="2" charset="-122"/>
              </a:rPr>
              <a:t>对图</a:t>
            </a:r>
            <a:r>
              <a:rPr lang="en-US" altLang="zh-CN" sz="2400" dirty="0">
                <a:latin typeface="宋体" panose="02010600030101010101" pitchFamily="2" charset="-122"/>
                <a:ea typeface="宋体" panose="02010600030101010101" pitchFamily="2" charset="-122"/>
              </a:rPr>
              <a:t>b)</a:t>
            </a:r>
            <a:r>
              <a:rPr lang="zh-CN" altLang="en-US" sz="2400" dirty="0">
                <a:latin typeface="宋体" panose="02010600030101010101" pitchFamily="2" charset="-122"/>
                <a:ea typeface="宋体" panose="02010600030101010101" pitchFamily="2" charset="-122"/>
              </a:rPr>
              <a:t>的绝对值结果</a:t>
            </a:r>
          </a:p>
        </p:txBody>
      </p:sp>
      <p:sp>
        <p:nvSpPr>
          <p:cNvPr id="27" name="文本框 26">
            <a:extLst>
              <a:ext uri="{FF2B5EF4-FFF2-40B4-BE49-F238E27FC236}">
                <a16:creationId xmlns:a16="http://schemas.microsoft.com/office/drawing/2014/main" id="{548E55B6-5B92-48FD-8FA0-D1777EA9AE53}"/>
              </a:ext>
            </a:extLst>
          </p:cNvPr>
          <p:cNvSpPr txBox="1"/>
          <p:nvPr/>
        </p:nvSpPr>
        <p:spPr>
          <a:xfrm>
            <a:off x="5094354" y="5493341"/>
            <a:ext cx="2800767" cy="461665"/>
          </a:xfrm>
          <a:prstGeom prst="rect">
            <a:avLst/>
          </a:prstGeom>
          <a:noFill/>
        </p:spPr>
        <p:txBody>
          <a:bodyPr wrap="none" rtlCol="0">
            <a:spAutoFit/>
          </a:bodyPr>
          <a:lstStyle/>
          <a:p>
            <a:pPr marL="457200" indent="-457200">
              <a:buFont typeface="+mj-lt"/>
              <a:buAutoNum type="alphaLcParenR" startAt="4"/>
            </a:pPr>
            <a:r>
              <a:rPr lang="zh-CN" altLang="en-US" sz="2400" dirty="0">
                <a:latin typeface="宋体" panose="02010600030101010101" pitchFamily="2" charset="-122"/>
                <a:ea typeface="宋体" panose="02010600030101010101" pitchFamily="2" charset="-122"/>
              </a:rPr>
              <a:t>提取图</a:t>
            </a:r>
            <a:r>
              <a:rPr lang="en-US" altLang="zh-CN" sz="2400" dirty="0">
                <a:latin typeface="宋体" panose="02010600030101010101" pitchFamily="2" charset="-122"/>
                <a:ea typeface="宋体" panose="02010600030101010101" pitchFamily="2" charset="-122"/>
              </a:rPr>
              <a:t>b)</a:t>
            </a:r>
            <a:r>
              <a:rPr lang="zh-CN" altLang="en-US" sz="2400" dirty="0">
                <a:latin typeface="宋体" panose="02010600030101010101" pitchFamily="2" charset="-122"/>
                <a:ea typeface="宋体" panose="02010600030101010101" pitchFamily="2" charset="-122"/>
              </a:rPr>
              <a:t>的正值</a:t>
            </a:r>
          </a:p>
        </p:txBody>
      </p:sp>
      <p:pic>
        <p:nvPicPr>
          <p:cNvPr id="4" name="图片 3">
            <a:extLst>
              <a:ext uri="{FF2B5EF4-FFF2-40B4-BE49-F238E27FC236}">
                <a16:creationId xmlns:a16="http://schemas.microsoft.com/office/drawing/2014/main" id="{94903518-29CA-4A00-B903-95EF0BC380A4}"/>
              </a:ext>
            </a:extLst>
          </p:cNvPr>
          <p:cNvPicPr>
            <a:picLocks noChangeAspect="1"/>
          </p:cNvPicPr>
          <p:nvPr/>
        </p:nvPicPr>
        <p:blipFill>
          <a:blip r:embed="rId4"/>
          <a:stretch>
            <a:fillRect/>
          </a:stretch>
        </p:blipFill>
        <p:spPr>
          <a:xfrm>
            <a:off x="1534545" y="3020298"/>
            <a:ext cx="2367543" cy="2386088"/>
          </a:xfrm>
          <a:prstGeom prst="rect">
            <a:avLst/>
          </a:prstGeom>
        </p:spPr>
      </p:pic>
      <p:pic>
        <p:nvPicPr>
          <p:cNvPr id="8" name="图片 7">
            <a:extLst>
              <a:ext uri="{FF2B5EF4-FFF2-40B4-BE49-F238E27FC236}">
                <a16:creationId xmlns:a16="http://schemas.microsoft.com/office/drawing/2014/main" id="{E42C1D19-4CBD-4B23-AB24-8C74A8ACA767}"/>
              </a:ext>
            </a:extLst>
          </p:cNvPr>
          <p:cNvPicPr>
            <a:picLocks noChangeAspect="1"/>
          </p:cNvPicPr>
          <p:nvPr/>
        </p:nvPicPr>
        <p:blipFill>
          <a:blip r:embed="rId5"/>
          <a:stretch>
            <a:fillRect/>
          </a:stretch>
        </p:blipFill>
        <p:spPr>
          <a:xfrm>
            <a:off x="5401826" y="2974454"/>
            <a:ext cx="2367544" cy="2342753"/>
          </a:xfrm>
          <a:prstGeom prst="rect">
            <a:avLst/>
          </a:prstGeom>
        </p:spPr>
      </p:pic>
    </p:spTree>
    <p:extLst>
      <p:ext uri="{BB962C8B-B14F-4D97-AF65-F5344CB8AC3E}">
        <p14:creationId xmlns:p14="http://schemas.microsoft.com/office/powerpoint/2010/main" val="1668406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Detection of Lines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线检测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445478" cy="5262979"/>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宋体" panose="02010600030101010101" pitchFamily="2" charset="-122"/>
                <a:ea typeface="宋体" panose="02010600030101010101" pitchFamily="2" charset="-122"/>
                <a:cs typeface="Times New Roman" panose="02020503050405090304" charset="0"/>
                <a:sym typeface="+mn-ea"/>
              </a:rPr>
              <a:t>线检测关注线的方向，需要有方向的核</a:t>
            </a:r>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a:p>
            <a:pPr marL="800100" lvl="1" indent="-342900">
              <a:buFont typeface="Wingdings" panose="05000000000000000000" pitchFamily="2" charset="2"/>
              <a:buChar char="n"/>
            </a:pPr>
            <a:r>
              <a:rPr kumimoji="1" lang="zh-CN" altLang="en-US" sz="2800" dirty="0">
                <a:latin typeface="宋体" panose="02010600030101010101" pitchFamily="2" charset="-122"/>
                <a:ea typeface="宋体" panose="02010600030101010101" pitchFamily="2" charset="-122"/>
                <a:cs typeface="Times New Roman" panose="02020503050405090304" charset="0"/>
                <a:sym typeface="+mn-ea"/>
              </a:rPr>
              <a:t>最大响应（绝对值）将出现在图像中与线核平行的方向</a:t>
            </a:r>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p:txBody>
      </p:sp>
      <p:pic>
        <p:nvPicPr>
          <p:cNvPr id="4" name="图片 3">
            <a:extLst>
              <a:ext uri="{FF2B5EF4-FFF2-40B4-BE49-F238E27FC236}">
                <a16:creationId xmlns:a16="http://schemas.microsoft.com/office/drawing/2014/main" id="{6BE334DD-88BE-473E-9226-368B5DD5CB79}"/>
              </a:ext>
            </a:extLst>
          </p:cNvPr>
          <p:cNvPicPr>
            <a:picLocks noChangeAspect="1"/>
          </p:cNvPicPr>
          <p:nvPr/>
        </p:nvPicPr>
        <p:blipFill>
          <a:blip r:embed="rId4"/>
          <a:stretch>
            <a:fillRect/>
          </a:stretch>
        </p:blipFill>
        <p:spPr>
          <a:xfrm>
            <a:off x="2670721" y="2596105"/>
            <a:ext cx="6073229" cy="1733332"/>
          </a:xfrm>
          <a:prstGeom prst="rect">
            <a:avLst/>
          </a:prstGeom>
        </p:spPr>
      </p:pic>
      <p:graphicFrame>
        <p:nvGraphicFramePr>
          <p:cNvPr id="7" name="表格 16">
            <a:extLst>
              <a:ext uri="{FF2B5EF4-FFF2-40B4-BE49-F238E27FC236}">
                <a16:creationId xmlns:a16="http://schemas.microsoft.com/office/drawing/2014/main" id="{372DFD91-36DC-BB66-2875-403E2906059A}"/>
              </a:ext>
            </a:extLst>
          </p:cNvPr>
          <p:cNvGraphicFramePr>
            <a:graphicFrameLocks noGrp="1"/>
          </p:cNvGraphicFramePr>
          <p:nvPr>
            <p:extLst>
              <p:ext uri="{D42A27DB-BD31-4B8C-83A1-F6EECF244321}">
                <p14:modId xmlns:p14="http://schemas.microsoft.com/office/powerpoint/2010/main" val="3343488547"/>
              </p:ext>
            </p:extLst>
          </p:nvPr>
        </p:nvGraphicFramePr>
        <p:xfrm>
          <a:off x="465542" y="2679572"/>
          <a:ext cx="1785663" cy="2155188"/>
        </p:xfrm>
        <a:graphic>
          <a:graphicData uri="http://schemas.openxmlformats.org/drawingml/2006/table">
            <a:tbl>
              <a:tblPr firstRow="1" bandRow="1">
                <a:tableStyleId>{5C22544A-7EE6-4342-B048-85BDC9FD1C3A}</a:tableStyleId>
              </a:tblPr>
              <a:tblGrid>
                <a:gridCol w="595221">
                  <a:extLst>
                    <a:ext uri="{9D8B030D-6E8A-4147-A177-3AD203B41FA5}">
                      <a16:colId xmlns:a16="http://schemas.microsoft.com/office/drawing/2014/main" val="2981683979"/>
                    </a:ext>
                  </a:extLst>
                </a:gridCol>
                <a:gridCol w="595221">
                  <a:extLst>
                    <a:ext uri="{9D8B030D-6E8A-4147-A177-3AD203B41FA5}">
                      <a16:colId xmlns:a16="http://schemas.microsoft.com/office/drawing/2014/main" val="586786175"/>
                    </a:ext>
                  </a:extLst>
                </a:gridCol>
                <a:gridCol w="595221">
                  <a:extLst>
                    <a:ext uri="{9D8B030D-6E8A-4147-A177-3AD203B41FA5}">
                      <a16:colId xmlns:a16="http://schemas.microsoft.com/office/drawing/2014/main" val="1071104707"/>
                    </a:ext>
                  </a:extLst>
                </a:gridCol>
              </a:tblGrid>
              <a:tr h="538797">
                <a:tc>
                  <a:txBody>
                    <a:bodyPr/>
                    <a:lstStyle/>
                    <a:p>
                      <a:endParaRPr lang="zh-CN" altLang="en-US" sz="1600" dirty="0"/>
                    </a:p>
                  </a:txBody>
                  <a:tcPr marL="83513" marR="83513" marT="41756" marB="41756">
                    <a:noFill/>
                  </a:tcPr>
                </a:tc>
                <a:tc>
                  <a:txBody>
                    <a:bodyPr/>
                    <a:lstStyle/>
                    <a:p>
                      <a:r>
                        <a:rPr lang="zh-CN" altLang="en-US" sz="1600" dirty="0">
                          <a:solidFill>
                            <a:schemeClr val="tx1"/>
                          </a:solidFill>
                        </a:rPr>
                        <a:t>   </a:t>
                      </a:r>
                      <a:r>
                        <a:rPr lang="zh-CN" altLang="en-US" sz="1800" dirty="0">
                          <a:solidFill>
                            <a:schemeClr val="tx1"/>
                          </a:solidFill>
                          <a:latin typeface="微软雅黑" panose="020B0503020204020204" pitchFamily="34" charset="-122"/>
                          <a:ea typeface="微软雅黑" panose="020B0503020204020204" pitchFamily="34" charset="-122"/>
                        </a:rPr>
                        <a:t>线</a:t>
                      </a:r>
                      <a:endParaRPr lang="zh-CN" altLang="en-US" sz="1600" dirty="0">
                        <a:solidFill>
                          <a:schemeClr val="tx1"/>
                        </a:solidFill>
                        <a:latin typeface="微软雅黑" panose="020B0503020204020204" pitchFamily="34" charset="-122"/>
                        <a:ea typeface="微软雅黑" panose="020B0503020204020204" pitchFamily="34" charset="-122"/>
                      </a:endParaRPr>
                    </a:p>
                  </a:txBody>
                  <a:tcPr marL="83513" marR="83513" marT="41756" marB="41756" anchor="ctr">
                    <a:noFill/>
                  </a:tcPr>
                </a:tc>
                <a:tc>
                  <a:txBody>
                    <a:bodyPr/>
                    <a:lstStyle/>
                    <a:p>
                      <a:endParaRPr lang="zh-CN" altLang="en-US" sz="1600" dirty="0"/>
                    </a:p>
                  </a:txBody>
                  <a:tcPr marL="83513" marR="83513" marT="41756" marB="41756">
                    <a:noFill/>
                  </a:tcPr>
                </a:tc>
                <a:extLst>
                  <a:ext uri="{0D108BD9-81ED-4DB2-BD59-A6C34878D82A}">
                    <a16:rowId xmlns:a16="http://schemas.microsoft.com/office/drawing/2014/main" val="3148484212"/>
                  </a:ext>
                </a:extLst>
              </a:tr>
              <a:tr h="538797">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marL="83513" marR="83513" marT="41756" marB="41756"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marL="83513" marR="83513" marT="41756" marB="41756"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marL="83513" marR="83513" marT="41756" marB="41756" anchor="ctr">
                    <a:solidFill>
                      <a:schemeClr val="accent2">
                        <a:lumMod val="20000"/>
                        <a:lumOff val="80000"/>
                      </a:schemeClr>
                    </a:solidFill>
                  </a:tcPr>
                </a:tc>
                <a:extLst>
                  <a:ext uri="{0D108BD9-81ED-4DB2-BD59-A6C34878D82A}">
                    <a16:rowId xmlns:a16="http://schemas.microsoft.com/office/drawing/2014/main" val="2096782302"/>
                  </a:ext>
                </a:extLst>
              </a:tr>
              <a:tr h="538797">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marL="83513" marR="83513" marT="41756" marB="41756"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marL="83513" marR="83513" marT="41756" marB="41756"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marL="83513" marR="83513" marT="41756" marB="41756" anchor="ctr">
                    <a:solidFill>
                      <a:schemeClr val="accent2">
                        <a:lumMod val="20000"/>
                        <a:lumOff val="80000"/>
                      </a:schemeClr>
                    </a:solidFill>
                  </a:tcPr>
                </a:tc>
                <a:extLst>
                  <a:ext uri="{0D108BD9-81ED-4DB2-BD59-A6C34878D82A}">
                    <a16:rowId xmlns:a16="http://schemas.microsoft.com/office/drawing/2014/main" val="3883905817"/>
                  </a:ext>
                </a:extLst>
              </a:tr>
              <a:tr h="538797">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marL="83513" marR="83513" marT="41756" marB="41756"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marL="83513" marR="83513" marT="41756" marB="41756"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marL="83513" marR="83513" marT="41756" marB="41756" anchor="ctr">
                    <a:solidFill>
                      <a:schemeClr val="accent2">
                        <a:lumMod val="20000"/>
                        <a:lumOff val="80000"/>
                      </a:schemeClr>
                    </a:solidFill>
                  </a:tcPr>
                </a:tc>
                <a:extLst>
                  <a:ext uri="{0D108BD9-81ED-4DB2-BD59-A6C34878D82A}">
                    <a16:rowId xmlns:a16="http://schemas.microsoft.com/office/drawing/2014/main" val="1576390608"/>
                  </a:ext>
                </a:extLst>
              </a:tr>
            </a:tbl>
          </a:graphicData>
        </a:graphic>
      </p:graphicFrame>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77CA0761-65E5-F37D-677D-2659A51606EA}"/>
                  </a:ext>
                </a:extLst>
              </p:cNvPr>
              <p:cNvSpPr txBox="1"/>
              <p:nvPr/>
            </p:nvSpPr>
            <p:spPr>
              <a:xfrm>
                <a:off x="2902599" y="4735105"/>
                <a:ext cx="121090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ea typeface="宋体" panose="02010600030101010101" pitchFamily="2" charset="-122"/>
                            </a:rPr>
                          </m:ctrlPr>
                        </m:sSupPr>
                        <m:e>
                          <m:r>
                            <m:rPr>
                              <m:sty m:val="p"/>
                            </m:rPr>
                            <a:rPr lang="en-US" altLang="zh-CN" sz="2000" b="0" i="0" smtClean="0">
                              <a:latin typeface="Cambria Math" panose="02040503050406030204" pitchFamily="18" charset="0"/>
                              <a:ea typeface="宋体" panose="02010600030101010101" pitchFamily="2" charset="-122"/>
                            </a:rPr>
                            <m:t>∇</m:t>
                          </m:r>
                        </m:e>
                        <m:sup>
                          <m:r>
                            <a:rPr lang="en-US" altLang="zh-CN" sz="2000" b="0" i="0" smtClean="0">
                              <a:latin typeface="Cambria Math" panose="02040503050406030204" pitchFamily="18" charset="0"/>
                              <a:ea typeface="宋体" panose="02010600030101010101" pitchFamily="2" charset="-122"/>
                            </a:rPr>
                            <m:t>2</m:t>
                          </m:r>
                        </m:sup>
                      </m:sSup>
                      <m:r>
                        <a:rPr lang="en-US" altLang="zh-CN" sz="2000" b="0" i="1" smtClean="0">
                          <a:latin typeface="Cambria Math" panose="02040503050406030204" pitchFamily="18" charset="0"/>
                          <a:ea typeface="宋体" panose="02010600030101010101" pitchFamily="2" charset="-122"/>
                        </a:rPr>
                        <m:t>𝑓</m:t>
                      </m:r>
                      <m:r>
                        <a:rPr lang="en-US" altLang="zh-CN" sz="2000" b="0" i="0" smtClean="0">
                          <a:latin typeface="Cambria Math" panose="02040503050406030204" pitchFamily="18" charset="0"/>
                          <a:ea typeface="宋体" panose="02010600030101010101" pitchFamily="2" charset="-122"/>
                        </a:rPr>
                        <m:t>=0</m:t>
                      </m:r>
                    </m:oMath>
                  </m:oMathPara>
                </a14:m>
                <a:endParaRPr lang="zh-CN" altLang="en-US" sz="2000" dirty="0">
                  <a:latin typeface="宋体" panose="02010600030101010101" pitchFamily="2" charset="-122"/>
                  <a:ea typeface="宋体" panose="02010600030101010101" pitchFamily="2" charset="-122"/>
                </a:endParaRPr>
              </a:p>
            </p:txBody>
          </p:sp>
        </mc:Choice>
        <mc:Fallback>
          <p:sp>
            <p:nvSpPr>
              <p:cNvPr id="8" name="文本框 7">
                <a:extLst>
                  <a:ext uri="{FF2B5EF4-FFF2-40B4-BE49-F238E27FC236}">
                    <a16:creationId xmlns:a16="http://schemas.microsoft.com/office/drawing/2014/main" id="{77CA0761-65E5-F37D-677D-2659A51606EA}"/>
                  </a:ext>
                </a:extLst>
              </p:cNvPr>
              <p:cNvSpPr txBox="1">
                <a:spLocks noRot="1" noChangeAspect="1" noMove="1" noResize="1" noEditPoints="1" noAdjustHandles="1" noChangeArrowheads="1" noChangeShapeType="1" noTextEdit="1"/>
              </p:cNvSpPr>
              <p:nvPr/>
            </p:nvSpPr>
            <p:spPr>
              <a:xfrm>
                <a:off x="2902599" y="4735105"/>
                <a:ext cx="1210909" cy="400110"/>
              </a:xfrm>
              <a:prstGeom prst="rect">
                <a:avLst/>
              </a:prstGeom>
              <a:blipFill>
                <a:blip r:embed="rId5"/>
                <a:stretch>
                  <a:fillRect b="-184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AE468A04-5A9D-D691-E4C3-DAA7B470E1E5}"/>
                  </a:ext>
                </a:extLst>
              </p:cNvPr>
              <p:cNvSpPr txBox="1"/>
              <p:nvPr/>
            </p:nvSpPr>
            <p:spPr>
              <a:xfrm>
                <a:off x="4319801" y="4735105"/>
                <a:ext cx="121090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ea typeface="宋体" panose="02010600030101010101" pitchFamily="2" charset="-122"/>
                            </a:rPr>
                          </m:ctrlPr>
                        </m:sSupPr>
                        <m:e>
                          <m:r>
                            <m:rPr>
                              <m:sty m:val="p"/>
                            </m:rPr>
                            <a:rPr lang="en-US" altLang="zh-CN" sz="2000" b="0" i="0" smtClean="0">
                              <a:latin typeface="Cambria Math" panose="02040503050406030204" pitchFamily="18" charset="0"/>
                              <a:ea typeface="宋体" panose="02010600030101010101" pitchFamily="2" charset="-122"/>
                            </a:rPr>
                            <m:t>∇</m:t>
                          </m:r>
                        </m:e>
                        <m:sup>
                          <m:r>
                            <a:rPr lang="en-US" altLang="zh-CN" sz="2000" b="0" i="0" smtClean="0">
                              <a:latin typeface="Cambria Math" panose="02040503050406030204" pitchFamily="18" charset="0"/>
                              <a:ea typeface="宋体" panose="02010600030101010101" pitchFamily="2" charset="-122"/>
                            </a:rPr>
                            <m:t>2</m:t>
                          </m:r>
                        </m:sup>
                      </m:sSup>
                      <m:r>
                        <a:rPr lang="en-US" altLang="zh-CN" sz="2000" b="0" i="1" smtClean="0">
                          <a:latin typeface="Cambria Math" panose="02040503050406030204" pitchFamily="18" charset="0"/>
                          <a:ea typeface="宋体" panose="02010600030101010101" pitchFamily="2" charset="-122"/>
                        </a:rPr>
                        <m:t>𝑓</m:t>
                      </m:r>
                      <m:r>
                        <a:rPr lang="en-US" altLang="zh-CN" sz="2000" b="0" i="0" smtClean="0">
                          <a:latin typeface="Cambria Math" panose="02040503050406030204" pitchFamily="18" charset="0"/>
                          <a:ea typeface="宋体" panose="02010600030101010101" pitchFamily="2" charset="-122"/>
                        </a:rPr>
                        <m:t>=0</m:t>
                      </m:r>
                    </m:oMath>
                  </m:oMathPara>
                </a14:m>
                <a:endParaRPr lang="zh-CN" altLang="en-US" sz="2000" dirty="0">
                  <a:latin typeface="宋体" panose="02010600030101010101" pitchFamily="2" charset="-122"/>
                  <a:ea typeface="宋体" panose="02010600030101010101" pitchFamily="2" charset="-122"/>
                </a:endParaRPr>
              </a:p>
            </p:txBody>
          </p:sp>
        </mc:Choice>
        <mc:Fallback>
          <p:sp>
            <p:nvSpPr>
              <p:cNvPr id="10" name="文本框 9">
                <a:extLst>
                  <a:ext uri="{FF2B5EF4-FFF2-40B4-BE49-F238E27FC236}">
                    <a16:creationId xmlns:a16="http://schemas.microsoft.com/office/drawing/2014/main" id="{AE468A04-5A9D-D691-E4C3-DAA7B470E1E5}"/>
                  </a:ext>
                </a:extLst>
              </p:cNvPr>
              <p:cNvSpPr txBox="1">
                <a:spLocks noRot="1" noChangeAspect="1" noMove="1" noResize="1" noEditPoints="1" noAdjustHandles="1" noChangeArrowheads="1" noChangeShapeType="1" noTextEdit="1"/>
              </p:cNvSpPr>
              <p:nvPr/>
            </p:nvSpPr>
            <p:spPr>
              <a:xfrm>
                <a:off x="4319801" y="4735105"/>
                <a:ext cx="1210909" cy="400110"/>
              </a:xfrm>
              <a:prstGeom prst="rect">
                <a:avLst/>
              </a:prstGeom>
              <a:blipFill>
                <a:blip r:embed="rId6"/>
                <a:stretch>
                  <a:fillRect b="-184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169BCD32-E57D-A011-4617-2B2C64E23BC2}"/>
                  </a:ext>
                </a:extLst>
              </p:cNvPr>
              <p:cNvSpPr txBox="1"/>
              <p:nvPr/>
            </p:nvSpPr>
            <p:spPr>
              <a:xfrm>
                <a:off x="5859685" y="4735104"/>
                <a:ext cx="121090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ea typeface="宋体" panose="02010600030101010101" pitchFamily="2" charset="-122"/>
                            </a:rPr>
                          </m:ctrlPr>
                        </m:sSupPr>
                        <m:e>
                          <m:r>
                            <m:rPr>
                              <m:sty m:val="p"/>
                            </m:rPr>
                            <a:rPr lang="en-US" altLang="zh-CN" sz="2000" b="0" i="0" smtClean="0">
                              <a:latin typeface="Cambria Math" panose="02040503050406030204" pitchFamily="18" charset="0"/>
                              <a:ea typeface="宋体" panose="02010600030101010101" pitchFamily="2" charset="-122"/>
                            </a:rPr>
                            <m:t>∇</m:t>
                          </m:r>
                        </m:e>
                        <m:sup>
                          <m:r>
                            <a:rPr lang="en-US" altLang="zh-CN" sz="2000" b="0" i="0" smtClean="0">
                              <a:latin typeface="Cambria Math" panose="02040503050406030204" pitchFamily="18" charset="0"/>
                              <a:ea typeface="宋体" panose="02010600030101010101" pitchFamily="2" charset="-122"/>
                            </a:rPr>
                            <m:t>2</m:t>
                          </m:r>
                        </m:sup>
                      </m:sSup>
                      <m:r>
                        <a:rPr lang="en-US" altLang="zh-CN" sz="2000" b="0" i="1" smtClean="0">
                          <a:latin typeface="Cambria Math" panose="02040503050406030204" pitchFamily="18" charset="0"/>
                          <a:ea typeface="宋体" panose="02010600030101010101" pitchFamily="2" charset="-122"/>
                        </a:rPr>
                        <m:t>𝑓</m:t>
                      </m:r>
                      <m:r>
                        <a:rPr lang="en-US" altLang="zh-CN" sz="2000" b="0" i="0" smtClean="0">
                          <a:latin typeface="Cambria Math" panose="02040503050406030204" pitchFamily="18" charset="0"/>
                          <a:ea typeface="宋体" panose="02010600030101010101" pitchFamily="2" charset="-122"/>
                        </a:rPr>
                        <m:t>=6</m:t>
                      </m:r>
                    </m:oMath>
                  </m:oMathPara>
                </a14:m>
                <a:endParaRPr lang="zh-CN" altLang="en-US" sz="2000" dirty="0">
                  <a:latin typeface="宋体" panose="02010600030101010101" pitchFamily="2" charset="-122"/>
                  <a:ea typeface="宋体" panose="02010600030101010101" pitchFamily="2" charset="-122"/>
                </a:endParaRPr>
              </a:p>
            </p:txBody>
          </p:sp>
        </mc:Choice>
        <mc:Fallback>
          <p:sp>
            <p:nvSpPr>
              <p:cNvPr id="11" name="文本框 10">
                <a:extLst>
                  <a:ext uri="{FF2B5EF4-FFF2-40B4-BE49-F238E27FC236}">
                    <a16:creationId xmlns:a16="http://schemas.microsoft.com/office/drawing/2014/main" id="{169BCD32-E57D-A011-4617-2B2C64E23BC2}"/>
                  </a:ext>
                </a:extLst>
              </p:cNvPr>
              <p:cNvSpPr txBox="1">
                <a:spLocks noRot="1" noChangeAspect="1" noMove="1" noResize="1" noEditPoints="1" noAdjustHandles="1" noChangeArrowheads="1" noChangeShapeType="1" noTextEdit="1"/>
              </p:cNvSpPr>
              <p:nvPr/>
            </p:nvSpPr>
            <p:spPr>
              <a:xfrm>
                <a:off x="5859685" y="4735104"/>
                <a:ext cx="1210909" cy="400110"/>
              </a:xfrm>
              <a:prstGeom prst="rect">
                <a:avLst/>
              </a:prstGeom>
              <a:blipFill>
                <a:blip r:embed="rId7"/>
                <a:stretch>
                  <a:fillRect b="-184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7015E7E6-768A-8D70-A1C5-833EF1CEB545}"/>
                  </a:ext>
                </a:extLst>
              </p:cNvPr>
              <p:cNvSpPr txBox="1"/>
              <p:nvPr/>
            </p:nvSpPr>
            <p:spPr>
              <a:xfrm>
                <a:off x="7421005" y="4735104"/>
                <a:ext cx="121090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ea typeface="宋体" panose="02010600030101010101" pitchFamily="2" charset="-122"/>
                            </a:rPr>
                          </m:ctrlPr>
                        </m:sSupPr>
                        <m:e>
                          <m:r>
                            <m:rPr>
                              <m:sty m:val="p"/>
                            </m:rPr>
                            <a:rPr lang="en-US" altLang="zh-CN" sz="2000" b="0" i="0" smtClean="0">
                              <a:latin typeface="Cambria Math" panose="02040503050406030204" pitchFamily="18" charset="0"/>
                              <a:ea typeface="宋体" panose="02010600030101010101" pitchFamily="2" charset="-122"/>
                            </a:rPr>
                            <m:t>∇</m:t>
                          </m:r>
                        </m:e>
                        <m:sup>
                          <m:r>
                            <a:rPr lang="en-US" altLang="zh-CN" sz="2000" b="0" i="0" smtClean="0">
                              <a:latin typeface="Cambria Math" panose="02040503050406030204" pitchFamily="18" charset="0"/>
                              <a:ea typeface="宋体" panose="02010600030101010101" pitchFamily="2" charset="-122"/>
                            </a:rPr>
                            <m:t>2</m:t>
                          </m:r>
                        </m:sup>
                      </m:sSup>
                      <m:r>
                        <a:rPr lang="en-US" altLang="zh-CN" sz="2000" b="0" i="1" smtClean="0">
                          <a:latin typeface="Cambria Math" panose="02040503050406030204" pitchFamily="18" charset="0"/>
                          <a:ea typeface="宋体" panose="02010600030101010101" pitchFamily="2" charset="-122"/>
                        </a:rPr>
                        <m:t>𝑓</m:t>
                      </m:r>
                      <m:r>
                        <a:rPr lang="en-US" altLang="zh-CN" sz="2000" b="0" i="0" smtClean="0">
                          <a:latin typeface="Cambria Math" panose="02040503050406030204" pitchFamily="18" charset="0"/>
                          <a:ea typeface="宋体" panose="02010600030101010101" pitchFamily="2" charset="-122"/>
                        </a:rPr>
                        <m:t>=0</m:t>
                      </m:r>
                    </m:oMath>
                  </m:oMathPara>
                </a14:m>
                <a:endParaRPr lang="zh-CN" altLang="en-US" sz="2000" dirty="0">
                  <a:latin typeface="宋体" panose="02010600030101010101" pitchFamily="2" charset="-122"/>
                  <a:ea typeface="宋体" panose="02010600030101010101" pitchFamily="2" charset="-122"/>
                </a:endParaRPr>
              </a:p>
            </p:txBody>
          </p:sp>
        </mc:Choice>
        <mc:Fallback>
          <p:sp>
            <p:nvSpPr>
              <p:cNvPr id="12" name="文本框 11">
                <a:extLst>
                  <a:ext uri="{FF2B5EF4-FFF2-40B4-BE49-F238E27FC236}">
                    <a16:creationId xmlns:a16="http://schemas.microsoft.com/office/drawing/2014/main" id="{7015E7E6-768A-8D70-A1C5-833EF1CEB545}"/>
                  </a:ext>
                </a:extLst>
              </p:cNvPr>
              <p:cNvSpPr txBox="1">
                <a:spLocks noRot="1" noChangeAspect="1" noMove="1" noResize="1" noEditPoints="1" noAdjustHandles="1" noChangeArrowheads="1" noChangeShapeType="1" noTextEdit="1"/>
              </p:cNvSpPr>
              <p:nvPr/>
            </p:nvSpPr>
            <p:spPr>
              <a:xfrm>
                <a:off x="7421005" y="4735104"/>
                <a:ext cx="1210909" cy="400110"/>
              </a:xfrm>
              <a:prstGeom prst="rect">
                <a:avLst/>
              </a:prstGeom>
              <a:blipFill>
                <a:blip r:embed="rId8"/>
                <a:stretch>
                  <a:fillRect b="-18462"/>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06F6179A-E771-E314-7935-407E653950B3}"/>
              </a:ext>
            </a:extLst>
          </p:cNvPr>
          <p:cNvSpPr txBox="1"/>
          <p:nvPr/>
        </p:nvSpPr>
        <p:spPr>
          <a:xfrm>
            <a:off x="3385319" y="2061190"/>
            <a:ext cx="4589812" cy="369332"/>
          </a:xfrm>
          <a:prstGeom prst="rect">
            <a:avLst/>
          </a:prstGeom>
          <a:noFill/>
        </p:spPr>
        <p:txBody>
          <a:bodyPr wrap="square">
            <a:spAutoFit/>
          </a:bodyPr>
          <a:lstStyle/>
          <a:p>
            <a:pPr algn="ctr"/>
            <a:r>
              <a:rPr kumimoji="1" lang="zh-CN" altLang="en-US" sz="1800" b="1" dirty="0">
                <a:latin typeface="微软雅黑" panose="020B0503020204020204" pitchFamily="34" charset="-122"/>
                <a:ea typeface="微软雅黑" panose="020B0503020204020204" pitchFamily="34" charset="-122"/>
                <a:cs typeface="Times New Roman" panose="02020503050405090304" charset="0"/>
                <a:sym typeface="+mn-ea"/>
              </a:rPr>
              <a:t>不同方向的核</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554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xEl>
                                              <p:pRg st="10" end="10"/>
                                            </p:txEl>
                                          </p:spTgt>
                                        </p:tgtEl>
                                        <p:attrNameLst>
                                          <p:attrName>style.visibility</p:attrName>
                                        </p:attrNameLst>
                                      </p:cBhvr>
                                      <p:to>
                                        <p:strVal val="visible"/>
                                      </p:to>
                                    </p:set>
                                    <p:animEffect transition="in" filter="fade">
                                      <p:cBhvr>
                                        <p:cTn id="27" dur="500"/>
                                        <p:tgtEl>
                                          <p:spTgt spid="1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数字图像处理</a:t>
            </a:r>
          </a:p>
        </p:txBody>
      </p:sp>
      <p:cxnSp>
        <p:nvCxnSpPr>
          <p:cNvPr id="11" name="直线连接符 4"/>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Digital Image Processing</a:t>
            </a:r>
          </a:p>
        </p:txBody>
      </p:sp>
      <p:sp>
        <p:nvSpPr>
          <p:cNvPr id="78" name="文本框 77"/>
          <p:cNvSpPr txBox="1"/>
          <p:nvPr/>
        </p:nvSpPr>
        <p:spPr>
          <a:xfrm>
            <a:off x="2997970" y="3168761"/>
            <a:ext cx="3262432" cy="1015663"/>
          </a:xfrm>
          <a:prstGeom prst="rect">
            <a:avLst/>
          </a:prstGeom>
          <a:noFill/>
        </p:spPr>
        <p:txBody>
          <a:bodyPr wrap="none" rtlCol="0">
            <a:spAutoFit/>
          </a:bodyPr>
          <a:lstStyle/>
          <a:p>
            <a:pPr algn="ctr"/>
            <a:r>
              <a:rPr kumimoji="1" lang="zh-CN" altLang="en-US" sz="6000" dirty="0">
                <a:solidFill>
                  <a:schemeClr val="accent1">
                    <a:lumMod val="50000"/>
                  </a:schemeClr>
                </a:solidFill>
                <a:latin typeface="SimHei" charset="-122"/>
                <a:ea typeface="SimHei" charset="-122"/>
                <a:cs typeface="SimHei" charset="-122"/>
              </a:rPr>
              <a:t>基础知识</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Detection of Lines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线检测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445478" cy="4047262"/>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线检测关注线的方向，需要有方向的核</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914400" lvl="1" indent="-457200">
              <a:spcBef>
                <a:spcPts val="600"/>
              </a:spcBef>
              <a:buFont typeface="Arial" panose="020B0604020202020204" pitchFamily="34" charset="0"/>
              <a:buChar char="•"/>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例：查找图上</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45°</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的线</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pic>
        <p:nvPicPr>
          <p:cNvPr id="7" name="图片 6">
            <a:extLst>
              <a:ext uri="{FF2B5EF4-FFF2-40B4-BE49-F238E27FC236}">
                <a16:creationId xmlns:a16="http://schemas.microsoft.com/office/drawing/2014/main" id="{B1F7916F-D433-45B6-937D-588EB50D4FDF}"/>
              </a:ext>
            </a:extLst>
          </p:cNvPr>
          <p:cNvPicPr>
            <a:picLocks noChangeAspect="1"/>
          </p:cNvPicPr>
          <p:nvPr/>
        </p:nvPicPr>
        <p:blipFill>
          <a:blip r:embed="rId4"/>
          <a:stretch>
            <a:fillRect/>
          </a:stretch>
        </p:blipFill>
        <p:spPr>
          <a:xfrm>
            <a:off x="1386065" y="2422903"/>
            <a:ext cx="6371869" cy="4245031"/>
          </a:xfrm>
          <a:prstGeom prst="rect">
            <a:avLst/>
          </a:prstGeom>
        </p:spPr>
      </p:pic>
    </p:spTree>
    <p:extLst>
      <p:ext uri="{BB962C8B-B14F-4D97-AF65-F5344CB8AC3E}">
        <p14:creationId xmlns:p14="http://schemas.microsoft.com/office/powerpoint/2010/main" val="2216868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Detection of Lines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线检测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445478" cy="3970318"/>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线检测关注线的方向，需要有方向的核</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pic>
        <p:nvPicPr>
          <p:cNvPr id="4" name="图片 3">
            <a:extLst>
              <a:ext uri="{FF2B5EF4-FFF2-40B4-BE49-F238E27FC236}">
                <a16:creationId xmlns:a16="http://schemas.microsoft.com/office/drawing/2014/main" id="{82B0C906-7246-39EF-B847-81B7E93CBB51}"/>
              </a:ext>
            </a:extLst>
          </p:cNvPr>
          <p:cNvPicPr>
            <a:picLocks noChangeAspect="1"/>
          </p:cNvPicPr>
          <p:nvPr/>
        </p:nvPicPr>
        <p:blipFill>
          <a:blip r:embed="rId4"/>
          <a:stretch>
            <a:fillRect/>
          </a:stretch>
        </p:blipFill>
        <p:spPr>
          <a:xfrm>
            <a:off x="0" y="1965569"/>
            <a:ext cx="9144000" cy="4412467"/>
          </a:xfrm>
          <a:prstGeom prst="rect">
            <a:avLst/>
          </a:prstGeom>
        </p:spPr>
      </p:pic>
      <p:sp>
        <p:nvSpPr>
          <p:cNvPr id="8" name="矩形 7">
            <a:extLst>
              <a:ext uri="{FF2B5EF4-FFF2-40B4-BE49-F238E27FC236}">
                <a16:creationId xmlns:a16="http://schemas.microsoft.com/office/drawing/2014/main" id="{5E344661-A7FA-F1C0-5EC1-703980F96A9B}"/>
              </a:ext>
            </a:extLst>
          </p:cNvPr>
          <p:cNvSpPr/>
          <p:nvPr/>
        </p:nvSpPr>
        <p:spPr>
          <a:xfrm>
            <a:off x="3194462" y="5070764"/>
            <a:ext cx="427512" cy="2406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12403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数字图像处理</a:t>
            </a:r>
          </a:p>
        </p:txBody>
      </p:sp>
      <p:cxnSp>
        <p:nvCxnSpPr>
          <p:cNvPr id="11" name="直线连接符 4"/>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Digital Image Processing</a:t>
            </a:r>
          </a:p>
        </p:txBody>
      </p:sp>
      <p:sp>
        <p:nvSpPr>
          <p:cNvPr id="78" name="文本框 77"/>
          <p:cNvSpPr txBox="1"/>
          <p:nvPr/>
        </p:nvSpPr>
        <p:spPr>
          <a:xfrm>
            <a:off x="2228534" y="3168761"/>
            <a:ext cx="4801314" cy="1015663"/>
          </a:xfrm>
          <a:prstGeom prst="rect">
            <a:avLst/>
          </a:prstGeom>
          <a:noFill/>
        </p:spPr>
        <p:txBody>
          <a:bodyPr wrap="none" rtlCol="0">
            <a:spAutoFit/>
          </a:bodyPr>
          <a:lstStyle/>
          <a:p>
            <a:pPr algn="ctr"/>
            <a:r>
              <a:rPr kumimoji="1" lang="zh-CN" altLang="en-US" sz="6000" dirty="0">
                <a:solidFill>
                  <a:schemeClr val="accent1">
                    <a:lumMod val="50000"/>
                  </a:schemeClr>
                </a:solidFill>
                <a:latin typeface="华光大标宋_CNKI" panose="02000500000000000000" pitchFamily="2" charset="-122"/>
                <a:ea typeface="华光大标宋_CNKI" panose="02000500000000000000" pitchFamily="2" charset="-122"/>
                <a:cs typeface="SimHei" charset="-122"/>
              </a:rPr>
              <a:t>基本边缘检测</a:t>
            </a:r>
          </a:p>
        </p:txBody>
      </p:sp>
    </p:spTree>
    <p:extLst>
      <p:ext uri="{BB962C8B-B14F-4D97-AF65-F5344CB8AC3E}">
        <p14:creationId xmlns:p14="http://schemas.microsoft.com/office/powerpoint/2010/main" val="4007032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Detection of Edges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边缘检测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445478" cy="3539430"/>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边缘检测基本思想：</a:t>
            </a:r>
            <a:r>
              <a:rPr kumimoji="1" lang="zh-CN" altLang="en-US" sz="2800" b="1" dirty="0">
                <a:solidFill>
                  <a:schemeClr val="accent1">
                    <a:lumMod val="50000"/>
                  </a:schemeClr>
                </a:solidFill>
                <a:latin typeface="Times New Roman" panose="02020503050405090304" charset="0"/>
                <a:ea typeface="宋体" panose="02010600030101010101" pitchFamily="2" charset="-122"/>
                <a:cs typeface="Times New Roman" panose="02020503050405090304" charset="0"/>
                <a:sym typeface="+mn-ea"/>
              </a:rPr>
              <a:t>计算局部的微分算子</a:t>
            </a:r>
            <a:endParaRPr kumimoji="1" lang="en-US" altLang="zh-CN" sz="2800" b="1" dirty="0">
              <a:solidFill>
                <a:schemeClr val="accent1">
                  <a:lumMod val="50000"/>
                </a:schemeClr>
              </a:solidFill>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步骤</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457200" indent="-457200" fontAlgn="auto">
              <a:buFont typeface="Wingdings" panose="05000000000000000000" pitchFamily="2" charset="2"/>
              <a:buChar char="Ø"/>
            </a:pPr>
            <a:r>
              <a:rPr kumimoji="1" lang="zh-CN" altLang="en-US" sz="2800" dirty="0">
                <a:solidFill>
                  <a:schemeClr val="accent1">
                    <a:lumMod val="50000"/>
                  </a:schemeClr>
                </a:solidFill>
                <a:latin typeface="Times New Roman" panose="02020503050405090304" charset="0"/>
                <a:ea typeface="宋体" panose="02010600030101010101" pitchFamily="2" charset="-122"/>
                <a:cs typeface="Times New Roman" panose="02020503050405090304" charset="0"/>
                <a:sym typeface="+mn-ea"/>
              </a:rPr>
              <a:t>对图像中的每一个像素计算算子</a:t>
            </a:r>
            <a:endParaRPr kumimoji="1" lang="en-US" altLang="zh-CN" sz="2800" dirty="0">
              <a:solidFill>
                <a:schemeClr val="accent1">
                  <a:lumMod val="50000"/>
                </a:schemeClr>
              </a:solidFill>
              <a:latin typeface="Times New Roman" panose="02020503050405090304" charset="0"/>
              <a:ea typeface="宋体" panose="02010600030101010101" pitchFamily="2" charset="-122"/>
              <a:cs typeface="Times New Roman" panose="02020503050405090304" charset="0"/>
              <a:sym typeface="+mn-ea"/>
            </a:endParaRPr>
          </a:p>
          <a:p>
            <a:pPr marL="457200" indent="-457200" fontAlgn="auto">
              <a:buFont typeface="Wingdings" panose="05000000000000000000" pitchFamily="2" charset="2"/>
              <a:buChar char="Ø"/>
            </a:pPr>
            <a:r>
              <a:rPr kumimoji="1" lang="zh-CN" altLang="en-US" sz="2800" dirty="0">
                <a:solidFill>
                  <a:schemeClr val="accent1">
                    <a:lumMod val="50000"/>
                  </a:schemeClr>
                </a:solidFill>
                <a:latin typeface="Times New Roman" panose="02020503050405090304" charset="0"/>
                <a:ea typeface="宋体" panose="02010600030101010101" pitchFamily="2" charset="-122"/>
                <a:cs typeface="Times New Roman" panose="02020503050405090304" charset="0"/>
                <a:sym typeface="+mn-ea"/>
              </a:rPr>
              <a:t>根据事先确定的准则判断该像素是否在边缘上</a:t>
            </a:r>
            <a:endParaRPr kumimoji="1" lang="en-US" altLang="zh-CN" sz="2800" dirty="0">
              <a:solidFill>
                <a:schemeClr val="accent1">
                  <a:lumMod val="50000"/>
                </a:schemeClr>
              </a:solidFill>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具体的算子与判断准则应取决于实际的环境</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spTree>
    <p:extLst>
      <p:ext uri="{BB962C8B-B14F-4D97-AF65-F5344CB8AC3E}">
        <p14:creationId xmlns:p14="http://schemas.microsoft.com/office/powerpoint/2010/main" val="4009903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Detection of Edges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边缘检测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445478" cy="5693866"/>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梯度</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梯度幅值</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梯度方向</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梯度向量表明了灰度</a:t>
            </a:r>
            <a:r>
              <a:rPr kumimoji="1" lang="en-US" altLang="zh-CN" sz="2800" i="1" dirty="0">
                <a:latin typeface="Times New Roman" panose="02020503050405090304" charset="0"/>
                <a:ea typeface="宋体" panose="02010600030101010101" pitchFamily="2" charset="-122"/>
                <a:cs typeface="Times New Roman" panose="02020503050405090304" charset="0"/>
                <a:sym typeface="+mn-ea"/>
              </a:rPr>
              <a:t>f</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在点</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a:t>
            </a:r>
            <a:r>
              <a:rPr kumimoji="1" lang="en-US" altLang="zh-CN" sz="2800" i="1" dirty="0" err="1">
                <a:latin typeface="Times New Roman" panose="02020503050405090304" charset="0"/>
                <a:ea typeface="宋体" panose="02010600030101010101" pitchFamily="2" charset="-122"/>
                <a:cs typeface="Times New Roman" panose="02020503050405090304" charset="0"/>
                <a:sym typeface="+mn-ea"/>
              </a:rPr>
              <a:t>x</a:t>
            </a:r>
            <a:r>
              <a:rPr kumimoji="1" lang="en-US" altLang="zh-CN" sz="2800" dirty="0" err="1">
                <a:latin typeface="Times New Roman" panose="02020503050405090304" charset="0"/>
                <a:ea typeface="宋体" panose="02010600030101010101" pitchFamily="2" charset="-122"/>
                <a:cs typeface="Times New Roman" panose="02020503050405090304" charset="0"/>
                <a:sym typeface="+mn-ea"/>
              </a:rPr>
              <a:t>,</a:t>
            </a:r>
            <a:r>
              <a:rPr kumimoji="1" lang="en-US" altLang="zh-CN" sz="2800" i="1" dirty="0" err="1">
                <a:latin typeface="Times New Roman" panose="02020503050405090304" charset="0"/>
                <a:ea typeface="宋体" panose="02010600030101010101" pitchFamily="2" charset="-122"/>
                <a:cs typeface="Times New Roman" panose="02020503050405090304" charset="0"/>
                <a:sym typeface="+mn-ea"/>
              </a:rPr>
              <a:t>y</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处的最大变化率方向，即与边缘呈现垂直方向</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pic>
        <p:nvPicPr>
          <p:cNvPr id="4" name="图片 3">
            <a:extLst>
              <a:ext uri="{FF2B5EF4-FFF2-40B4-BE49-F238E27FC236}">
                <a16:creationId xmlns:a16="http://schemas.microsoft.com/office/drawing/2014/main" id="{CFBCEDB2-D5BB-4092-B7A7-3284B26CE7DB}"/>
              </a:ext>
            </a:extLst>
          </p:cNvPr>
          <p:cNvPicPr>
            <a:picLocks noChangeAspect="1"/>
          </p:cNvPicPr>
          <p:nvPr/>
        </p:nvPicPr>
        <p:blipFill>
          <a:blip r:embed="rId4"/>
          <a:stretch>
            <a:fillRect/>
          </a:stretch>
        </p:blipFill>
        <p:spPr>
          <a:xfrm>
            <a:off x="1786254" y="1585874"/>
            <a:ext cx="5514975" cy="1457325"/>
          </a:xfrm>
          <a:prstGeom prst="rect">
            <a:avLst/>
          </a:prstGeom>
        </p:spPr>
      </p:pic>
      <p:pic>
        <p:nvPicPr>
          <p:cNvPr id="8" name="图片 7">
            <a:extLst>
              <a:ext uri="{FF2B5EF4-FFF2-40B4-BE49-F238E27FC236}">
                <a16:creationId xmlns:a16="http://schemas.microsoft.com/office/drawing/2014/main" id="{8633666D-5DF6-4605-8F32-691C24ECA5BE}"/>
              </a:ext>
            </a:extLst>
          </p:cNvPr>
          <p:cNvPicPr>
            <a:picLocks noChangeAspect="1"/>
          </p:cNvPicPr>
          <p:nvPr/>
        </p:nvPicPr>
        <p:blipFill>
          <a:blip r:embed="rId5"/>
          <a:stretch>
            <a:fillRect/>
          </a:stretch>
        </p:blipFill>
        <p:spPr>
          <a:xfrm>
            <a:off x="2117724" y="3583900"/>
            <a:ext cx="4657725" cy="600075"/>
          </a:xfrm>
          <a:prstGeom prst="rect">
            <a:avLst/>
          </a:prstGeom>
        </p:spPr>
      </p:pic>
      <p:pic>
        <p:nvPicPr>
          <p:cNvPr id="11" name="图片 10">
            <a:extLst>
              <a:ext uri="{FF2B5EF4-FFF2-40B4-BE49-F238E27FC236}">
                <a16:creationId xmlns:a16="http://schemas.microsoft.com/office/drawing/2014/main" id="{BDB7758D-7A9B-466F-A476-F14AA041C7DA}"/>
              </a:ext>
            </a:extLst>
          </p:cNvPr>
          <p:cNvPicPr>
            <a:picLocks noChangeAspect="1"/>
          </p:cNvPicPr>
          <p:nvPr/>
        </p:nvPicPr>
        <p:blipFill>
          <a:blip r:embed="rId6"/>
          <a:stretch>
            <a:fillRect/>
          </a:stretch>
        </p:blipFill>
        <p:spPr>
          <a:xfrm>
            <a:off x="2787967" y="4741128"/>
            <a:ext cx="2905125" cy="876300"/>
          </a:xfrm>
          <a:prstGeom prst="rect">
            <a:avLst/>
          </a:prstGeom>
        </p:spPr>
      </p:pic>
      <p:sp>
        <p:nvSpPr>
          <p:cNvPr id="15" name="文本框 14">
            <a:extLst>
              <a:ext uri="{FF2B5EF4-FFF2-40B4-BE49-F238E27FC236}">
                <a16:creationId xmlns:a16="http://schemas.microsoft.com/office/drawing/2014/main" id="{ECB53ACB-DBC6-4C0D-9870-253F40228E8A}"/>
              </a:ext>
            </a:extLst>
          </p:cNvPr>
          <p:cNvSpPr txBox="1"/>
          <p:nvPr/>
        </p:nvSpPr>
        <p:spPr>
          <a:xfrm>
            <a:off x="6246666" y="870715"/>
            <a:ext cx="1886682" cy="400110"/>
          </a:xfrm>
          <a:prstGeom prst="rect">
            <a:avLst/>
          </a:prstGeom>
          <a:noFill/>
        </p:spPr>
        <p:txBody>
          <a:bodyPr wrap="square" rtlCol="0">
            <a:spAutoFit/>
          </a:bodyPr>
          <a:lstStyle/>
          <a:p>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sz="2000" dirty="0">
                <a:latin typeface="宋体" panose="02010600030101010101" pitchFamily="2" charset="-122"/>
                <a:ea typeface="宋体" panose="02010600030101010101" pitchFamily="2" charset="-122"/>
              </a:rPr>
              <a:t>方向上的导数</a:t>
            </a:r>
          </a:p>
        </p:txBody>
      </p:sp>
      <p:sp>
        <p:nvSpPr>
          <p:cNvPr id="21" name="文本框 20">
            <a:extLst>
              <a:ext uri="{FF2B5EF4-FFF2-40B4-BE49-F238E27FC236}">
                <a16:creationId xmlns:a16="http://schemas.microsoft.com/office/drawing/2014/main" id="{DE9D0952-E3AE-4F80-AB5E-982D7691E45B}"/>
              </a:ext>
            </a:extLst>
          </p:cNvPr>
          <p:cNvSpPr txBox="1"/>
          <p:nvPr/>
        </p:nvSpPr>
        <p:spPr>
          <a:xfrm>
            <a:off x="6949221" y="3183790"/>
            <a:ext cx="1886682" cy="400110"/>
          </a:xfrm>
          <a:prstGeom prst="rect">
            <a:avLst/>
          </a:prstGeom>
          <a:noFill/>
        </p:spPr>
        <p:txBody>
          <a:bodyPr wrap="square" rtlCol="0">
            <a:spAutoFit/>
          </a:bodyPr>
          <a:lstStyle/>
          <a:p>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sz="2000" dirty="0">
                <a:latin typeface="宋体" panose="02010600030101010101" pitchFamily="2" charset="-122"/>
                <a:ea typeface="宋体" panose="02010600030101010101" pitchFamily="2" charset="-122"/>
              </a:rPr>
              <a:t>方向上的导数</a:t>
            </a:r>
          </a:p>
        </p:txBody>
      </p:sp>
      <p:sp>
        <p:nvSpPr>
          <p:cNvPr id="24" name="任意多边形: 形状 23">
            <a:extLst>
              <a:ext uri="{FF2B5EF4-FFF2-40B4-BE49-F238E27FC236}">
                <a16:creationId xmlns:a16="http://schemas.microsoft.com/office/drawing/2014/main" id="{C05755FA-46E5-4738-9A70-9FF25D849AB2}"/>
              </a:ext>
            </a:extLst>
          </p:cNvPr>
          <p:cNvSpPr/>
          <p:nvPr/>
        </p:nvSpPr>
        <p:spPr>
          <a:xfrm>
            <a:off x="6545179" y="1251284"/>
            <a:ext cx="741145" cy="413887"/>
          </a:xfrm>
          <a:custGeom>
            <a:avLst/>
            <a:gdLst>
              <a:gd name="connsiteX0" fmla="*/ 0 w 741145"/>
              <a:gd name="connsiteY0" fmla="*/ 413887 h 413887"/>
              <a:gd name="connsiteX1" fmla="*/ 500514 w 741145"/>
              <a:gd name="connsiteY1" fmla="*/ 211756 h 413887"/>
              <a:gd name="connsiteX2" fmla="*/ 741145 w 741145"/>
              <a:gd name="connsiteY2" fmla="*/ 0 h 413887"/>
            </a:gdLst>
            <a:ahLst/>
            <a:cxnLst>
              <a:cxn ang="0">
                <a:pos x="connsiteX0" y="connsiteY0"/>
              </a:cxn>
              <a:cxn ang="0">
                <a:pos x="connsiteX1" y="connsiteY1"/>
              </a:cxn>
              <a:cxn ang="0">
                <a:pos x="connsiteX2" y="connsiteY2"/>
              </a:cxn>
            </a:cxnLst>
            <a:rect l="l" t="t" r="r" b="b"/>
            <a:pathLst>
              <a:path w="741145" h="413887">
                <a:moveTo>
                  <a:pt x="0" y="413887"/>
                </a:moveTo>
                <a:cubicBezTo>
                  <a:pt x="188495" y="347312"/>
                  <a:pt x="376990" y="280737"/>
                  <a:pt x="500514" y="211756"/>
                </a:cubicBezTo>
                <a:cubicBezTo>
                  <a:pt x="624038" y="142775"/>
                  <a:pt x="682591" y="71387"/>
                  <a:pt x="741145" y="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3CF4D3FB-FCEB-4D26-9B35-E4F142CFB67B}"/>
              </a:ext>
            </a:extLst>
          </p:cNvPr>
          <p:cNvSpPr/>
          <p:nvPr/>
        </p:nvSpPr>
        <p:spPr>
          <a:xfrm>
            <a:off x="6814686" y="2733575"/>
            <a:ext cx="991402" cy="433137"/>
          </a:xfrm>
          <a:custGeom>
            <a:avLst/>
            <a:gdLst>
              <a:gd name="connsiteX0" fmla="*/ 0 w 991402"/>
              <a:gd name="connsiteY0" fmla="*/ 0 h 433137"/>
              <a:gd name="connsiteX1" fmla="*/ 635268 w 991402"/>
              <a:gd name="connsiteY1" fmla="*/ 115503 h 433137"/>
              <a:gd name="connsiteX2" fmla="*/ 991402 w 991402"/>
              <a:gd name="connsiteY2" fmla="*/ 433137 h 433137"/>
            </a:gdLst>
            <a:ahLst/>
            <a:cxnLst>
              <a:cxn ang="0">
                <a:pos x="connsiteX0" y="connsiteY0"/>
              </a:cxn>
              <a:cxn ang="0">
                <a:pos x="connsiteX1" y="connsiteY1"/>
              </a:cxn>
              <a:cxn ang="0">
                <a:pos x="connsiteX2" y="connsiteY2"/>
              </a:cxn>
            </a:cxnLst>
            <a:rect l="l" t="t" r="r" b="b"/>
            <a:pathLst>
              <a:path w="991402" h="433137">
                <a:moveTo>
                  <a:pt x="0" y="0"/>
                </a:moveTo>
                <a:cubicBezTo>
                  <a:pt x="235017" y="21657"/>
                  <a:pt x="470034" y="43314"/>
                  <a:pt x="635268" y="115503"/>
                </a:cubicBezTo>
                <a:cubicBezTo>
                  <a:pt x="800502" y="187692"/>
                  <a:pt x="895952" y="310414"/>
                  <a:pt x="991402" y="433137"/>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74715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Detection of Edges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边缘检测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445478" cy="2246769"/>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梯度算子通常采用差分来近似</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sp>
        <p:nvSpPr>
          <p:cNvPr id="15" name="文本框 14">
            <a:extLst>
              <a:ext uri="{FF2B5EF4-FFF2-40B4-BE49-F238E27FC236}">
                <a16:creationId xmlns:a16="http://schemas.microsoft.com/office/drawing/2014/main" id="{ECB53ACB-DBC6-4C0D-9870-253F40228E8A}"/>
              </a:ext>
            </a:extLst>
          </p:cNvPr>
          <p:cNvSpPr txBox="1"/>
          <p:nvPr/>
        </p:nvSpPr>
        <p:spPr>
          <a:xfrm>
            <a:off x="1368424" y="2098148"/>
            <a:ext cx="1886682" cy="523220"/>
          </a:xfrm>
          <a:prstGeom prst="rect">
            <a:avLst/>
          </a:prstGeom>
          <a:noFill/>
        </p:spPr>
        <p:txBody>
          <a:bodyPr wrap="square" rtlCol="0">
            <a:spAutoFit/>
          </a:bodyPr>
          <a:lstStyle/>
          <a:p>
            <a:r>
              <a:rPr lang="en-US" altLang="zh-CN" sz="2800" i="1"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sz="2800" dirty="0">
                <a:latin typeface="宋体" panose="02010600030101010101" pitchFamily="2" charset="-122"/>
                <a:ea typeface="宋体" panose="02010600030101010101" pitchFamily="2" charset="-122"/>
              </a:rPr>
              <a:t>方向上</a:t>
            </a:r>
          </a:p>
        </p:txBody>
      </p:sp>
      <p:sp>
        <p:nvSpPr>
          <p:cNvPr id="21" name="文本框 20">
            <a:extLst>
              <a:ext uri="{FF2B5EF4-FFF2-40B4-BE49-F238E27FC236}">
                <a16:creationId xmlns:a16="http://schemas.microsoft.com/office/drawing/2014/main" id="{DE9D0952-E3AE-4F80-AB5E-982D7691E45B}"/>
              </a:ext>
            </a:extLst>
          </p:cNvPr>
          <p:cNvSpPr txBox="1"/>
          <p:nvPr/>
        </p:nvSpPr>
        <p:spPr>
          <a:xfrm>
            <a:off x="1368424" y="3016015"/>
            <a:ext cx="1886682" cy="523220"/>
          </a:xfrm>
          <a:prstGeom prst="rect">
            <a:avLst/>
          </a:prstGeom>
          <a:noFill/>
        </p:spPr>
        <p:txBody>
          <a:bodyPr wrap="square" rtlCol="0">
            <a:spAutoFit/>
          </a:bodyPr>
          <a:lstStyle/>
          <a:p>
            <a:r>
              <a:rPr lang="en-US" altLang="zh-CN" sz="2800" i="1"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sz="2800" dirty="0">
                <a:latin typeface="宋体" panose="02010600030101010101" pitchFamily="2" charset="-122"/>
                <a:ea typeface="宋体" panose="02010600030101010101" pitchFamily="2" charset="-122"/>
              </a:rPr>
              <a:t>方向上</a:t>
            </a:r>
          </a:p>
        </p:txBody>
      </p:sp>
      <p:pic>
        <p:nvPicPr>
          <p:cNvPr id="7" name="图片 6">
            <a:extLst>
              <a:ext uri="{FF2B5EF4-FFF2-40B4-BE49-F238E27FC236}">
                <a16:creationId xmlns:a16="http://schemas.microsoft.com/office/drawing/2014/main" id="{C4AB2513-04CA-489B-BDDF-43FF7880E4D9}"/>
              </a:ext>
            </a:extLst>
          </p:cNvPr>
          <p:cNvPicPr>
            <a:picLocks noChangeAspect="1"/>
          </p:cNvPicPr>
          <p:nvPr/>
        </p:nvPicPr>
        <p:blipFill>
          <a:blip r:embed="rId4"/>
          <a:stretch>
            <a:fillRect/>
          </a:stretch>
        </p:blipFill>
        <p:spPr>
          <a:xfrm>
            <a:off x="3136900" y="1856666"/>
            <a:ext cx="4419600" cy="962025"/>
          </a:xfrm>
          <a:prstGeom prst="rect">
            <a:avLst/>
          </a:prstGeom>
        </p:spPr>
      </p:pic>
      <p:pic>
        <p:nvPicPr>
          <p:cNvPr id="12" name="图片 11">
            <a:extLst>
              <a:ext uri="{FF2B5EF4-FFF2-40B4-BE49-F238E27FC236}">
                <a16:creationId xmlns:a16="http://schemas.microsoft.com/office/drawing/2014/main" id="{402F4C87-CCC5-447D-967F-266F9514DC08}"/>
              </a:ext>
            </a:extLst>
          </p:cNvPr>
          <p:cNvPicPr>
            <a:picLocks noChangeAspect="1"/>
          </p:cNvPicPr>
          <p:nvPr/>
        </p:nvPicPr>
        <p:blipFill>
          <a:blip r:embed="rId5"/>
          <a:stretch>
            <a:fillRect/>
          </a:stretch>
        </p:blipFill>
        <p:spPr>
          <a:xfrm>
            <a:off x="3021012" y="2958075"/>
            <a:ext cx="4467225" cy="676275"/>
          </a:xfrm>
          <a:prstGeom prst="rect">
            <a:avLst/>
          </a:prstGeom>
        </p:spPr>
      </p:pic>
      <p:graphicFrame>
        <p:nvGraphicFramePr>
          <p:cNvPr id="20" name="表格 16">
            <a:extLst>
              <a:ext uri="{FF2B5EF4-FFF2-40B4-BE49-F238E27FC236}">
                <a16:creationId xmlns:a16="http://schemas.microsoft.com/office/drawing/2014/main" id="{6903F1BC-65FE-4BB0-910B-CCF7DDA8DF74}"/>
              </a:ext>
            </a:extLst>
          </p:cNvPr>
          <p:cNvGraphicFramePr>
            <a:graphicFrameLocks noGrp="1"/>
          </p:cNvGraphicFramePr>
          <p:nvPr>
            <p:extLst>
              <p:ext uri="{D42A27DB-BD31-4B8C-83A1-F6EECF244321}">
                <p14:modId xmlns:p14="http://schemas.microsoft.com/office/powerpoint/2010/main" val="1931104081"/>
              </p:ext>
            </p:extLst>
          </p:nvPr>
        </p:nvGraphicFramePr>
        <p:xfrm>
          <a:off x="2018665" y="3488169"/>
          <a:ext cx="1955166" cy="2359768"/>
        </p:xfrm>
        <a:graphic>
          <a:graphicData uri="http://schemas.openxmlformats.org/drawingml/2006/table">
            <a:tbl>
              <a:tblPr firstRow="1" bandRow="1">
                <a:tableStyleId>{5C22544A-7EE6-4342-B048-85BDC9FD1C3A}</a:tableStyleId>
              </a:tblPr>
              <a:tblGrid>
                <a:gridCol w="651722">
                  <a:extLst>
                    <a:ext uri="{9D8B030D-6E8A-4147-A177-3AD203B41FA5}">
                      <a16:colId xmlns:a16="http://schemas.microsoft.com/office/drawing/2014/main" val="2981683979"/>
                    </a:ext>
                  </a:extLst>
                </a:gridCol>
                <a:gridCol w="651722">
                  <a:extLst>
                    <a:ext uri="{9D8B030D-6E8A-4147-A177-3AD203B41FA5}">
                      <a16:colId xmlns:a16="http://schemas.microsoft.com/office/drawing/2014/main" val="586786175"/>
                    </a:ext>
                  </a:extLst>
                </a:gridCol>
                <a:gridCol w="651722">
                  <a:extLst>
                    <a:ext uri="{9D8B030D-6E8A-4147-A177-3AD203B41FA5}">
                      <a16:colId xmlns:a16="http://schemas.microsoft.com/office/drawing/2014/main" val="1071104707"/>
                    </a:ext>
                  </a:extLst>
                </a:gridCol>
              </a:tblGrid>
              <a:tr h="589942">
                <a:tc>
                  <a:txBody>
                    <a:bodyPr/>
                    <a:lstStyle/>
                    <a:p>
                      <a:endParaRPr lang="zh-CN" altLang="en-US" dirty="0"/>
                    </a:p>
                  </a:txBody>
                  <a:tcPr>
                    <a:noFill/>
                  </a:tcPr>
                </a:tc>
                <a:tc>
                  <a:txBody>
                    <a:bodyPr/>
                    <a:lstStyle/>
                    <a:p>
                      <a:endParaRPr lang="zh-CN" altLang="en-US"/>
                    </a:p>
                  </a:txBody>
                  <a:tcPr>
                    <a:noFill/>
                  </a:tcPr>
                </a:tc>
                <a:tc>
                  <a:txBody>
                    <a:bodyPr/>
                    <a:lstStyle/>
                    <a:p>
                      <a:endParaRPr lang="zh-CN" altLang="en-US" dirty="0"/>
                    </a:p>
                  </a:txBody>
                  <a:tcPr>
                    <a:noFill/>
                  </a:tcPr>
                </a:tc>
                <a:extLst>
                  <a:ext uri="{0D108BD9-81ED-4DB2-BD59-A6C34878D82A}">
                    <a16:rowId xmlns:a16="http://schemas.microsoft.com/office/drawing/2014/main" val="3148484212"/>
                  </a:ext>
                </a:extLst>
              </a:tr>
              <a:tr h="589942">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2096782302"/>
                  </a:ext>
                </a:extLst>
              </a:tr>
              <a:tr h="589942">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-1</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3883905817"/>
                  </a:ext>
                </a:extLst>
              </a:tr>
              <a:tr h="589942">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1</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1576390608"/>
                  </a:ext>
                </a:extLst>
              </a:tr>
            </a:tbl>
          </a:graphicData>
        </a:graphic>
      </p:graphicFrame>
      <p:graphicFrame>
        <p:nvGraphicFramePr>
          <p:cNvPr id="23" name="表格 16">
            <a:extLst>
              <a:ext uri="{FF2B5EF4-FFF2-40B4-BE49-F238E27FC236}">
                <a16:creationId xmlns:a16="http://schemas.microsoft.com/office/drawing/2014/main" id="{CBD3B786-5AA6-44F9-A549-0EFF00DB8E9E}"/>
              </a:ext>
            </a:extLst>
          </p:cNvPr>
          <p:cNvGraphicFramePr>
            <a:graphicFrameLocks noGrp="1"/>
          </p:cNvGraphicFramePr>
          <p:nvPr>
            <p:extLst>
              <p:ext uri="{D42A27DB-BD31-4B8C-83A1-F6EECF244321}">
                <p14:modId xmlns:p14="http://schemas.microsoft.com/office/powerpoint/2010/main" val="1511778819"/>
              </p:ext>
            </p:extLst>
          </p:nvPr>
        </p:nvGraphicFramePr>
        <p:xfrm>
          <a:off x="4928235" y="3458504"/>
          <a:ext cx="1955166" cy="2396196"/>
        </p:xfrm>
        <a:graphic>
          <a:graphicData uri="http://schemas.openxmlformats.org/drawingml/2006/table">
            <a:tbl>
              <a:tblPr firstRow="1" bandRow="1">
                <a:tableStyleId>{5C22544A-7EE6-4342-B048-85BDC9FD1C3A}</a:tableStyleId>
              </a:tblPr>
              <a:tblGrid>
                <a:gridCol w="651722">
                  <a:extLst>
                    <a:ext uri="{9D8B030D-6E8A-4147-A177-3AD203B41FA5}">
                      <a16:colId xmlns:a16="http://schemas.microsoft.com/office/drawing/2014/main" val="2981683979"/>
                    </a:ext>
                  </a:extLst>
                </a:gridCol>
                <a:gridCol w="651722">
                  <a:extLst>
                    <a:ext uri="{9D8B030D-6E8A-4147-A177-3AD203B41FA5}">
                      <a16:colId xmlns:a16="http://schemas.microsoft.com/office/drawing/2014/main" val="586786175"/>
                    </a:ext>
                  </a:extLst>
                </a:gridCol>
                <a:gridCol w="651722">
                  <a:extLst>
                    <a:ext uri="{9D8B030D-6E8A-4147-A177-3AD203B41FA5}">
                      <a16:colId xmlns:a16="http://schemas.microsoft.com/office/drawing/2014/main" val="1071104707"/>
                    </a:ext>
                  </a:extLst>
                </a:gridCol>
              </a:tblGrid>
              <a:tr h="599049">
                <a:tc>
                  <a:txBody>
                    <a:bodyPr/>
                    <a:lstStyle/>
                    <a:p>
                      <a:endParaRPr lang="zh-CN" altLang="en-US" dirty="0"/>
                    </a:p>
                  </a:txBody>
                  <a:tcPr>
                    <a:noFill/>
                  </a:tcPr>
                </a:tc>
                <a:tc>
                  <a:txBody>
                    <a:bodyPr/>
                    <a:lstStyle/>
                    <a:p>
                      <a:endParaRPr lang="zh-CN" altLang="en-US"/>
                    </a:p>
                  </a:txBody>
                  <a:tcPr>
                    <a:noFill/>
                  </a:tcPr>
                </a:tc>
                <a:tc>
                  <a:txBody>
                    <a:bodyPr/>
                    <a:lstStyle/>
                    <a:p>
                      <a:endParaRPr lang="zh-CN" altLang="en-US" dirty="0"/>
                    </a:p>
                  </a:txBody>
                  <a:tcPr>
                    <a:noFill/>
                  </a:tcPr>
                </a:tc>
                <a:extLst>
                  <a:ext uri="{0D108BD9-81ED-4DB2-BD59-A6C34878D82A}">
                    <a16:rowId xmlns:a16="http://schemas.microsoft.com/office/drawing/2014/main" val="3148484212"/>
                  </a:ext>
                </a:extLst>
              </a:tr>
              <a:tr h="599049">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2096782302"/>
                  </a:ext>
                </a:extLst>
              </a:tr>
              <a:tr h="599049">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-1</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1</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3883905817"/>
                  </a:ext>
                </a:extLst>
              </a:tr>
              <a:tr h="599049">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1576390608"/>
                  </a:ext>
                </a:extLst>
              </a:tr>
            </a:tbl>
          </a:graphicData>
        </a:graphic>
      </p:graphicFrame>
      <p:sp>
        <p:nvSpPr>
          <p:cNvPr id="26" name="文本框 25">
            <a:extLst>
              <a:ext uri="{FF2B5EF4-FFF2-40B4-BE49-F238E27FC236}">
                <a16:creationId xmlns:a16="http://schemas.microsoft.com/office/drawing/2014/main" id="{1B0164E4-041E-4AFE-B7A2-F20DC817C65D}"/>
              </a:ext>
            </a:extLst>
          </p:cNvPr>
          <p:cNvSpPr txBox="1"/>
          <p:nvPr/>
        </p:nvSpPr>
        <p:spPr>
          <a:xfrm>
            <a:off x="2077671" y="6033105"/>
            <a:ext cx="1886682" cy="400110"/>
          </a:xfrm>
          <a:prstGeom prst="rect">
            <a:avLst/>
          </a:prstGeom>
          <a:noFill/>
        </p:spPr>
        <p:txBody>
          <a:bodyPr wrap="square" rtlCol="0">
            <a:spAutoFit/>
          </a:bodyPr>
          <a:lstStyle/>
          <a:p>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sz="2000" dirty="0">
                <a:latin typeface="宋体" panose="02010600030101010101" pitchFamily="2" charset="-122"/>
                <a:ea typeface="宋体" panose="02010600030101010101" pitchFamily="2" charset="-122"/>
              </a:rPr>
              <a:t>方向上的导数</a:t>
            </a:r>
          </a:p>
        </p:txBody>
      </p:sp>
      <p:sp>
        <p:nvSpPr>
          <p:cNvPr id="27" name="文本框 26">
            <a:extLst>
              <a:ext uri="{FF2B5EF4-FFF2-40B4-BE49-F238E27FC236}">
                <a16:creationId xmlns:a16="http://schemas.microsoft.com/office/drawing/2014/main" id="{C847D8FD-7A53-4325-BBF7-AFC4DE901F89}"/>
              </a:ext>
            </a:extLst>
          </p:cNvPr>
          <p:cNvSpPr txBox="1"/>
          <p:nvPr/>
        </p:nvSpPr>
        <p:spPr>
          <a:xfrm>
            <a:off x="5029835" y="6033105"/>
            <a:ext cx="2138094" cy="400110"/>
          </a:xfrm>
          <a:prstGeom prst="rect">
            <a:avLst/>
          </a:prstGeom>
          <a:noFill/>
        </p:spPr>
        <p:txBody>
          <a:bodyPr wrap="square" rtlCol="0">
            <a:spAutoFit/>
          </a:bodyPr>
          <a:lstStyle/>
          <a:p>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sz="2000" dirty="0">
                <a:latin typeface="宋体" panose="02010600030101010101" pitchFamily="2" charset="-122"/>
                <a:ea typeface="宋体" panose="02010600030101010101" pitchFamily="2" charset="-122"/>
              </a:rPr>
              <a:t>方向上的导数</a:t>
            </a:r>
          </a:p>
        </p:txBody>
      </p:sp>
      <p:cxnSp>
        <p:nvCxnSpPr>
          <p:cNvPr id="4" name="直接箭头连接符 3">
            <a:extLst>
              <a:ext uri="{FF2B5EF4-FFF2-40B4-BE49-F238E27FC236}">
                <a16:creationId xmlns:a16="http://schemas.microsoft.com/office/drawing/2014/main" id="{0B1D968C-3858-C9FD-DE19-902B50659456}"/>
              </a:ext>
            </a:extLst>
          </p:cNvPr>
          <p:cNvCxnSpPr>
            <a:cxnSpLocks/>
          </p:cNvCxnSpPr>
          <p:nvPr/>
        </p:nvCxnSpPr>
        <p:spPr>
          <a:xfrm>
            <a:off x="1614120" y="3773206"/>
            <a:ext cx="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1495F406-249B-E21B-3F1B-F6B6A7F9BD9E}"/>
                  </a:ext>
                </a:extLst>
              </p:cNvPr>
              <p:cNvSpPr txBox="1"/>
              <p:nvPr/>
            </p:nvSpPr>
            <p:spPr>
              <a:xfrm>
                <a:off x="1438879" y="4725272"/>
                <a:ext cx="367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𝑥</m:t>
                      </m:r>
                    </m:oMath>
                  </m:oMathPara>
                </a14:m>
                <a:endParaRPr lang="zh-CN" altLang="en-US" dirty="0"/>
              </a:p>
            </p:txBody>
          </p:sp>
        </mc:Choice>
        <mc:Fallback>
          <p:sp>
            <p:nvSpPr>
              <p:cNvPr id="8" name="文本框 7">
                <a:extLst>
                  <a:ext uri="{FF2B5EF4-FFF2-40B4-BE49-F238E27FC236}">
                    <a16:creationId xmlns:a16="http://schemas.microsoft.com/office/drawing/2014/main" id="{1495F406-249B-E21B-3F1B-F6B6A7F9BD9E}"/>
                  </a:ext>
                </a:extLst>
              </p:cNvPr>
              <p:cNvSpPr txBox="1">
                <a:spLocks noRot="1" noChangeAspect="1" noMove="1" noResize="1" noEditPoints="1" noAdjustHandles="1" noChangeArrowheads="1" noChangeShapeType="1" noTextEdit="1"/>
              </p:cNvSpPr>
              <p:nvPr/>
            </p:nvSpPr>
            <p:spPr>
              <a:xfrm>
                <a:off x="1438879" y="4725272"/>
                <a:ext cx="367985" cy="369332"/>
              </a:xfrm>
              <a:prstGeom prst="rect">
                <a:avLst/>
              </a:prstGeom>
              <a:blipFill>
                <a:blip r:embed="rId6"/>
                <a:stretch>
                  <a:fillRect/>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C593FC5F-A558-767A-26F7-57435A6614A8}"/>
              </a:ext>
            </a:extLst>
          </p:cNvPr>
          <p:cNvCxnSpPr>
            <a:cxnSpLocks/>
          </p:cNvCxnSpPr>
          <p:nvPr/>
        </p:nvCxnSpPr>
        <p:spPr>
          <a:xfrm>
            <a:off x="1614120" y="3773206"/>
            <a:ext cx="903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1C616521-E3B4-5260-031B-4A244C460484}"/>
                  </a:ext>
                </a:extLst>
              </p:cNvPr>
              <p:cNvSpPr txBox="1"/>
              <p:nvPr/>
            </p:nvSpPr>
            <p:spPr>
              <a:xfrm>
                <a:off x="2633048" y="3548566"/>
                <a:ext cx="371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𝑦</m:t>
                      </m:r>
                    </m:oMath>
                  </m:oMathPara>
                </a14:m>
                <a:endParaRPr lang="zh-CN" altLang="en-US" dirty="0"/>
              </a:p>
            </p:txBody>
          </p:sp>
        </mc:Choice>
        <mc:Fallback>
          <p:sp>
            <p:nvSpPr>
              <p:cNvPr id="17" name="文本框 16">
                <a:extLst>
                  <a:ext uri="{FF2B5EF4-FFF2-40B4-BE49-F238E27FC236}">
                    <a16:creationId xmlns:a16="http://schemas.microsoft.com/office/drawing/2014/main" id="{1C616521-E3B4-5260-031B-4A244C460484}"/>
                  </a:ext>
                </a:extLst>
              </p:cNvPr>
              <p:cNvSpPr txBox="1">
                <a:spLocks noRot="1" noChangeAspect="1" noMove="1" noResize="1" noEditPoints="1" noAdjustHandles="1" noChangeArrowheads="1" noChangeShapeType="1" noTextEdit="1"/>
              </p:cNvSpPr>
              <p:nvPr/>
            </p:nvSpPr>
            <p:spPr>
              <a:xfrm>
                <a:off x="2633048" y="3548566"/>
                <a:ext cx="371384" cy="369332"/>
              </a:xfrm>
              <a:prstGeom prst="rect">
                <a:avLst/>
              </a:prstGeom>
              <a:blipFill>
                <a:blip r:embed="rId7"/>
                <a:stretch>
                  <a:fillRect b="-65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0501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Detection of Edges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边缘检测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445478" cy="1815882"/>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罗伯特交叉梯度算子考虑对角方向</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sp>
        <p:nvSpPr>
          <p:cNvPr id="15" name="文本框 14">
            <a:extLst>
              <a:ext uri="{FF2B5EF4-FFF2-40B4-BE49-F238E27FC236}">
                <a16:creationId xmlns:a16="http://schemas.microsoft.com/office/drawing/2014/main" id="{ECB53ACB-DBC6-4C0D-9870-253F40228E8A}"/>
              </a:ext>
            </a:extLst>
          </p:cNvPr>
          <p:cNvSpPr txBox="1"/>
          <p:nvPr/>
        </p:nvSpPr>
        <p:spPr>
          <a:xfrm>
            <a:off x="1368424" y="2098148"/>
            <a:ext cx="1886682" cy="523220"/>
          </a:xfrm>
          <a:prstGeom prst="rect">
            <a:avLst/>
          </a:prstGeom>
          <a:noFill/>
        </p:spPr>
        <p:txBody>
          <a:bodyPr wrap="square" rtlCol="0">
            <a:spAutoFit/>
          </a:bodyPr>
          <a:lstStyle/>
          <a:p>
            <a:r>
              <a:rPr lang="en-US" altLang="zh-CN" sz="2800" i="1"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sz="2800" dirty="0">
                <a:latin typeface="宋体" panose="02010600030101010101" pitchFamily="2" charset="-122"/>
                <a:ea typeface="宋体" panose="02010600030101010101" pitchFamily="2" charset="-122"/>
              </a:rPr>
              <a:t>方向上</a:t>
            </a:r>
          </a:p>
        </p:txBody>
      </p:sp>
      <p:sp>
        <p:nvSpPr>
          <p:cNvPr id="21" name="文本框 20">
            <a:extLst>
              <a:ext uri="{FF2B5EF4-FFF2-40B4-BE49-F238E27FC236}">
                <a16:creationId xmlns:a16="http://schemas.microsoft.com/office/drawing/2014/main" id="{DE9D0952-E3AE-4F80-AB5E-982D7691E45B}"/>
              </a:ext>
            </a:extLst>
          </p:cNvPr>
          <p:cNvSpPr txBox="1"/>
          <p:nvPr/>
        </p:nvSpPr>
        <p:spPr>
          <a:xfrm>
            <a:off x="1368424" y="3016015"/>
            <a:ext cx="1886682" cy="523220"/>
          </a:xfrm>
          <a:prstGeom prst="rect">
            <a:avLst/>
          </a:prstGeom>
          <a:noFill/>
        </p:spPr>
        <p:txBody>
          <a:bodyPr wrap="square" rtlCol="0">
            <a:spAutoFit/>
          </a:bodyPr>
          <a:lstStyle/>
          <a:p>
            <a:r>
              <a:rPr lang="en-US" altLang="zh-CN" sz="2800" i="1"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sz="2800" dirty="0">
                <a:latin typeface="宋体" panose="02010600030101010101" pitchFamily="2" charset="-122"/>
                <a:ea typeface="宋体" panose="02010600030101010101" pitchFamily="2" charset="-122"/>
              </a:rPr>
              <a:t>方向上</a:t>
            </a:r>
          </a:p>
        </p:txBody>
      </p:sp>
      <p:graphicFrame>
        <p:nvGraphicFramePr>
          <p:cNvPr id="20" name="表格 16">
            <a:extLst>
              <a:ext uri="{FF2B5EF4-FFF2-40B4-BE49-F238E27FC236}">
                <a16:creationId xmlns:a16="http://schemas.microsoft.com/office/drawing/2014/main" id="{6903F1BC-65FE-4BB0-910B-CCF7DDA8DF74}"/>
              </a:ext>
            </a:extLst>
          </p:cNvPr>
          <p:cNvGraphicFramePr>
            <a:graphicFrameLocks noGrp="1"/>
          </p:cNvGraphicFramePr>
          <p:nvPr>
            <p:extLst>
              <p:ext uri="{D42A27DB-BD31-4B8C-83A1-F6EECF244321}">
                <p14:modId xmlns:p14="http://schemas.microsoft.com/office/powerpoint/2010/main" val="2225144534"/>
              </p:ext>
            </p:extLst>
          </p:nvPr>
        </p:nvGraphicFramePr>
        <p:xfrm>
          <a:off x="2018665" y="3488169"/>
          <a:ext cx="1955166" cy="2359768"/>
        </p:xfrm>
        <a:graphic>
          <a:graphicData uri="http://schemas.openxmlformats.org/drawingml/2006/table">
            <a:tbl>
              <a:tblPr firstRow="1" bandRow="1">
                <a:tableStyleId>{5C22544A-7EE6-4342-B048-85BDC9FD1C3A}</a:tableStyleId>
              </a:tblPr>
              <a:tblGrid>
                <a:gridCol w="651722">
                  <a:extLst>
                    <a:ext uri="{9D8B030D-6E8A-4147-A177-3AD203B41FA5}">
                      <a16:colId xmlns:a16="http://schemas.microsoft.com/office/drawing/2014/main" val="2981683979"/>
                    </a:ext>
                  </a:extLst>
                </a:gridCol>
                <a:gridCol w="651722">
                  <a:extLst>
                    <a:ext uri="{9D8B030D-6E8A-4147-A177-3AD203B41FA5}">
                      <a16:colId xmlns:a16="http://schemas.microsoft.com/office/drawing/2014/main" val="586786175"/>
                    </a:ext>
                  </a:extLst>
                </a:gridCol>
                <a:gridCol w="651722">
                  <a:extLst>
                    <a:ext uri="{9D8B030D-6E8A-4147-A177-3AD203B41FA5}">
                      <a16:colId xmlns:a16="http://schemas.microsoft.com/office/drawing/2014/main" val="1071104707"/>
                    </a:ext>
                  </a:extLst>
                </a:gridCol>
              </a:tblGrid>
              <a:tr h="589942">
                <a:tc>
                  <a:txBody>
                    <a:bodyPr/>
                    <a:lstStyle/>
                    <a:p>
                      <a:endParaRPr lang="zh-CN" altLang="en-US" dirty="0"/>
                    </a:p>
                  </a:txBody>
                  <a:tcPr>
                    <a:noFill/>
                  </a:tcPr>
                </a:tc>
                <a:tc>
                  <a:txBody>
                    <a:bodyPr/>
                    <a:lstStyle/>
                    <a:p>
                      <a:endParaRPr lang="zh-CN" altLang="en-US"/>
                    </a:p>
                  </a:txBody>
                  <a:tcPr>
                    <a:noFill/>
                  </a:tcPr>
                </a:tc>
                <a:tc>
                  <a:txBody>
                    <a:bodyPr/>
                    <a:lstStyle/>
                    <a:p>
                      <a:endParaRPr lang="zh-CN" altLang="en-US" dirty="0"/>
                    </a:p>
                  </a:txBody>
                  <a:tcPr>
                    <a:noFill/>
                  </a:tcPr>
                </a:tc>
                <a:extLst>
                  <a:ext uri="{0D108BD9-81ED-4DB2-BD59-A6C34878D82A}">
                    <a16:rowId xmlns:a16="http://schemas.microsoft.com/office/drawing/2014/main" val="3148484212"/>
                  </a:ext>
                </a:extLst>
              </a:tr>
              <a:tr h="589942">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2096782302"/>
                  </a:ext>
                </a:extLst>
              </a:tr>
              <a:tr h="589942">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-1</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3883905817"/>
                  </a:ext>
                </a:extLst>
              </a:tr>
              <a:tr h="589942">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1</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1576390608"/>
                  </a:ext>
                </a:extLst>
              </a:tr>
            </a:tbl>
          </a:graphicData>
        </a:graphic>
      </p:graphicFrame>
      <p:graphicFrame>
        <p:nvGraphicFramePr>
          <p:cNvPr id="23" name="表格 16">
            <a:extLst>
              <a:ext uri="{FF2B5EF4-FFF2-40B4-BE49-F238E27FC236}">
                <a16:creationId xmlns:a16="http://schemas.microsoft.com/office/drawing/2014/main" id="{CBD3B786-5AA6-44F9-A549-0EFF00DB8E9E}"/>
              </a:ext>
            </a:extLst>
          </p:cNvPr>
          <p:cNvGraphicFramePr>
            <a:graphicFrameLocks noGrp="1"/>
          </p:cNvGraphicFramePr>
          <p:nvPr>
            <p:extLst>
              <p:ext uri="{D42A27DB-BD31-4B8C-83A1-F6EECF244321}">
                <p14:modId xmlns:p14="http://schemas.microsoft.com/office/powerpoint/2010/main" val="27183903"/>
              </p:ext>
            </p:extLst>
          </p:nvPr>
        </p:nvGraphicFramePr>
        <p:xfrm>
          <a:off x="4928235" y="3458504"/>
          <a:ext cx="1955166" cy="2396196"/>
        </p:xfrm>
        <a:graphic>
          <a:graphicData uri="http://schemas.openxmlformats.org/drawingml/2006/table">
            <a:tbl>
              <a:tblPr firstRow="1" bandRow="1">
                <a:tableStyleId>{5C22544A-7EE6-4342-B048-85BDC9FD1C3A}</a:tableStyleId>
              </a:tblPr>
              <a:tblGrid>
                <a:gridCol w="651722">
                  <a:extLst>
                    <a:ext uri="{9D8B030D-6E8A-4147-A177-3AD203B41FA5}">
                      <a16:colId xmlns:a16="http://schemas.microsoft.com/office/drawing/2014/main" val="2981683979"/>
                    </a:ext>
                  </a:extLst>
                </a:gridCol>
                <a:gridCol w="651722">
                  <a:extLst>
                    <a:ext uri="{9D8B030D-6E8A-4147-A177-3AD203B41FA5}">
                      <a16:colId xmlns:a16="http://schemas.microsoft.com/office/drawing/2014/main" val="586786175"/>
                    </a:ext>
                  </a:extLst>
                </a:gridCol>
                <a:gridCol w="651722">
                  <a:extLst>
                    <a:ext uri="{9D8B030D-6E8A-4147-A177-3AD203B41FA5}">
                      <a16:colId xmlns:a16="http://schemas.microsoft.com/office/drawing/2014/main" val="1071104707"/>
                    </a:ext>
                  </a:extLst>
                </a:gridCol>
              </a:tblGrid>
              <a:tr h="599049">
                <a:tc>
                  <a:txBody>
                    <a:bodyPr/>
                    <a:lstStyle/>
                    <a:p>
                      <a:endParaRPr lang="zh-CN" altLang="en-US" dirty="0"/>
                    </a:p>
                  </a:txBody>
                  <a:tcPr>
                    <a:noFill/>
                  </a:tcPr>
                </a:tc>
                <a:tc>
                  <a:txBody>
                    <a:bodyPr/>
                    <a:lstStyle/>
                    <a:p>
                      <a:endParaRPr lang="zh-CN" altLang="en-US"/>
                    </a:p>
                  </a:txBody>
                  <a:tcPr>
                    <a:noFill/>
                  </a:tcPr>
                </a:tc>
                <a:tc>
                  <a:txBody>
                    <a:bodyPr/>
                    <a:lstStyle/>
                    <a:p>
                      <a:endParaRPr lang="zh-CN" altLang="en-US" dirty="0"/>
                    </a:p>
                  </a:txBody>
                  <a:tcPr>
                    <a:noFill/>
                  </a:tcPr>
                </a:tc>
                <a:extLst>
                  <a:ext uri="{0D108BD9-81ED-4DB2-BD59-A6C34878D82A}">
                    <a16:rowId xmlns:a16="http://schemas.microsoft.com/office/drawing/2014/main" val="3148484212"/>
                  </a:ext>
                </a:extLst>
              </a:tr>
              <a:tr h="599049">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2096782302"/>
                  </a:ext>
                </a:extLst>
              </a:tr>
              <a:tr h="599049">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-1</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3883905817"/>
                  </a:ext>
                </a:extLst>
              </a:tr>
              <a:tr h="599049">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1</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1576390608"/>
                  </a:ext>
                </a:extLst>
              </a:tr>
            </a:tbl>
          </a:graphicData>
        </a:graphic>
      </p:graphicFrame>
      <p:sp>
        <p:nvSpPr>
          <p:cNvPr id="26" name="文本框 25">
            <a:extLst>
              <a:ext uri="{FF2B5EF4-FFF2-40B4-BE49-F238E27FC236}">
                <a16:creationId xmlns:a16="http://schemas.microsoft.com/office/drawing/2014/main" id="{1B0164E4-041E-4AFE-B7A2-F20DC817C65D}"/>
              </a:ext>
            </a:extLst>
          </p:cNvPr>
          <p:cNvSpPr txBox="1"/>
          <p:nvPr/>
        </p:nvSpPr>
        <p:spPr>
          <a:xfrm>
            <a:off x="2077671" y="6033105"/>
            <a:ext cx="1886682" cy="400110"/>
          </a:xfrm>
          <a:prstGeom prst="rect">
            <a:avLst/>
          </a:prstGeom>
          <a:noFill/>
        </p:spPr>
        <p:txBody>
          <a:bodyPr wrap="square" rtlCol="0">
            <a:spAutoFit/>
          </a:bodyPr>
          <a:lstStyle/>
          <a:p>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sz="2000" dirty="0">
                <a:latin typeface="宋体" panose="02010600030101010101" pitchFamily="2" charset="-122"/>
                <a:ea typeface="宋体" panose="02010600030101010101" pitchFamily="2" charset="-122"/>
              </a:rPr>
              <a:t>方向上的导数</a:t>
            </a:r>
          </a:p>
        </p:txBody>
      </p:sp>
      <p:sp>
        <p:nvSpPr>
          <p:cNvPr id="27" name="文本框 26">
            <a:extLst>
              <a:ext uri="{FF2B5EF4-FFF2-40B4-BE49-F238E27FC236}">
                <a16:creationId xmlns:a16="http://schemas.microsoft.com/office/drawing/2014/main" id="{C847D8FD-7A53-4325-BBF7-AFC4DE901F89}"/>
              </a:ext>
            </a:extLst>
          </p:cNvPr>
          <p:cNvSpPr txBox="1"/>
          <p:nvPr/>
        </p:nvSpPr>
        <p:spPr>
          <a:xfrm>
            <a:off x="5029835" y="6033105"/>
            <a:ext cx="2138094" cy="400110"/>
          </a:xfrm>
          <a:prstGeom prst="rect">
            <a:avLst/>
          </a:prstGeom>
          <a:noFill/>
        </p:spPr>
        <p:txBody>
          <a:bodyPr wrap="square" rtlCol="0">
            <a:spAutoFit/>
          </a:bodyPr>
          <a:lstStyle/>
          <a:p>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sz="2000" dirty="0">
                <a:latin typeface="宋体" panose="02010600030101010101" pitchFamily="2" charset="-122"/>
                <a:ea typeface="宋体" panose="02010600030101010101" pitchFamily="2" charset="-122"/>
              </a:rPr>
              <a:t>方向上的导数</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062E0F36-91BE-49C5-8112-814BCEB33037}"/>
                  </a:ext>
                </a:extLst>
              </p:cNvPr>
              <p:cNvSpPr txBox="1"/>
              <p:nvPr/>
            </p:nvSpPr>
            <p:spPr>
              <a:xfrm>
                <a:off x="2878772" y="2048284"/>
                <a:ext cx="5437707" cy="6785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𝑥</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 </m:t>
                      </m:r>
                      <m:f>
                        <m:fPr>
                          <m:ctrlPr>
                            <a:rPr lang="en-US" altLang="zh-CN" sz="2000" b="0" i="1" smtClean="0">
                              <a:latin typeface="Cambria Math" panose="02040503050406030204" pitchFamily="18" charset="0"/>
                            </a:rPr>
                          </m:ctrlPr>
                        </m:fPr>
                        <m:num>
                          <m:r>
                            <a:rPr lang="zh-CN" altLang="en-US"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num>
                        <m:den>
                          <m:r>
                            <a:rPr lang="zh-CN" altLang="en-US" sz="2000" i="1">
                              <a:latin typeface="Cambria Math" panose="02040503050406030204" pitchFamily="18" charset="0"/>
                            </a:rPr>
                            <m:t>𝜕</m:t>
                          </m:r>
                          <m:r>
                            <a:rPr lang="en-US" altLang="zh-CN" sz="2000" b="0" i="1" smtClean="0">
                              <a:latin typeface="Cambria Math" panose="02040503050406030204" pitchFamily="18" charset="0"/>
                            </a:rPr>
                            <m:t>𝑥</m:t>
                          </m:r>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oMath>
                  </m:oMathPara>
                </a14:m>
                <a:endParaRPr lang="zh-CN" altLang="en-US" sz="2000" dirty="0"/>
              </a:p>
            </p:txBody>
          </p:sp>
        </mc:Choice>
        <mc:Fallback>
          <p:sp>
            <p:nvSpPr>
              <p:cNvPr id="2" name="文本框 1">
                <a:extLst>
                  <a:ext uri="{FF2B5EF4-FFF2-40B4-BE49-F238E27FC236}">
                    <a16:creationId xmlns:a16="http://schemas.microsoft.com/office/drawing/2014/main" id="{062E0F36-91BE-49C5-8112-814BCEB33037}"/>
                  </a:ext>
                </a:extLst>
              </p:cNvPr>
              <p:cNvSpPr txBox="1">
                <a:spLocks noRot="1" noChangeAspect="1" noMove="1" noResize="1" noEditPoints="1" noAdjustHandles="1" noChangeArrowheads="1" noChangeShapeType="1" noTextEdit="1"/>
              </p:cNvSpPr>
              <p:nvPr/>
            </p:nvSpPr>
            <p:spPr>
              <a:xfrm>
                <a:off x="2878772" y="2048284"/>
                <a:ext cx="5437707" cy="67858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E6D36051-1DBD-467F-AE45-9DE6D37ECCB7}"/>
                  </a:ext>
                </a:extLst>
              </p:cNvPr>
              <p:cNvSpPr txBox="1"/>
              <p:nvPr/>
            </p:nvSpPr>
            <p:spPr>
              <a:xfrm>
                <a:off x="2869171" y="2882894"/>
                <a:ext cx="5445273" cy="731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𝑦</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 </m:t>
                      </m:r>
                      <m:f>
                        <m:fPr>
                          <m:ctrlPr>
                            <a:rPr lang="en-US" altLang="zh-CN" sz="2000" b="0" i="1" smtClean="0">
                              <a:latin typeface="Cambria Math" panose="02040503050406030204" pitchFamily="18" charset="0"/>
                            </a:rPr>
                          </m:ctrlPr>
                        </m:fPr>
                        <m:num>
                          <m:r>
                            <a:rPr lang="zh-CN" altLang="en-US"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num>
                        <m:den>
                          <m:r>
                            <a:rPr lang="zh-CN" altLang="en-US" sz="2000" i="1">
                              <a:latin typeface="Cambria Math" panose="02040503050406030204" pitchFamily="18" charset="0"/>
                            </a:rPr>
                            <m:t>𝜕</m:t>
                          </m:r>
                          <m:r>
                            <a:rPr lang="en-US" altLang="zh-CN" sz="2000" b="0" i="1" smtClean="0">
                              <a:latin typeface="Cambria Math" panose="02040503050406030204" pitchFamily="18" charset="0"/>
                            </a:rPr>
                            <m:t>𝑦</m:t>
                          </m:r>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+1)</m:t>
                      </m:r>
                    </m:oMath>
                  </m:oMathPara>
                </a14:m>
                <a:endParaRPr lang="zh-CN" altLang="en-US" sz="2000" dirty="0"/>
              </a:p>
            </p:txBody>
          </p:sp>
        </mc:Choice>
        <mc:Fallback>
          <p:sp>
            <p:nvSpPr>
              <p:cNvPr id="19" name="文本框 18">
                <a:extLst>
                  <a:ext uri="{FF2B5EF4-FFF2-40B4-BE49-F238E27FC236}">
                    <a16:creationId xmlns:a16="http://schemas.microsoft.com/office/drawing/2014/main" id="{E6D36051-1DBD-467F-AE45-9DE6D37ECCB7}"/>
                  </a:ext>
                </a:extLst>
              </p:cNvPr>
              <p:cNvSpPr txBox="1">
                <a:spLocks noRot="1" noChangeAspect="1" noMove="1" noResize="1" noEditPoints="1" noAdjustHandles="1" noChangeArrowheads="1" noChangeShapeType="1" noTextEdit="1"/>
              </p:cNvSpPr>
              <p:nvPr/>
            </p:nvSpPr>
            <p:spPr>
              <a:xfrm>
                <a:off x="2869171" y="2882894"/>
                <a:ext cx="5445273" cy="731162"/>
              </a:xfrm>
              <a:prstGeom prst="rect">
                <a:avLst/>
              </a:prstGeom>
              <a:blipFill>
                <a:blip r:embed="rId5"/>
                <a:stretch>
                  <a:fillRect/>
                </a:stretch>
              </a:blipFill>
            </p:spPr>
            <p:txBody>
              <a:bodyPr/>
              <a:lstStyle/>
              <a:p>
                <a:r>
                  <a:rPr lang="zh-CN" altLang="en-US">
                    <a:noFill/>
                  </a:rPr>
                  <a:t> </a:t>
                </a:r>
              </a:p>
            </p:txBody>
          </p:sp>
        </mc:Fallback>
      </mc:AlternateContent>
      <p:cxnSp>
        <p:nvCxnSpPr>
          <p:cNvPr id="4" name="直接箭头连接符 3">
            <a:extLst>
              <a:ext uri="{FF2B5EF4-FFF2-40B4-BE49-F238E27FC236}">
                <a16:creationId xmlns:a16="http://schemas.microsoft.com/office/drawing/2014/main" id="{74B45765-1547-CCDB-F52C-D79020D4E3DE}"/>
              </a:ext>
            </a:extLst>
          </p:cNvPr>
          <p:cNvCxnSpPr>
            <a:cxnSpLocks/>
          </p:cNvCxnSpPr>
          <p:nvPr/>
        </p:nvCxnSpPr>
        <p:spPr>
          <a:xfrm>
            <a:off x="1614120" y="3773206"/>
            <a:ext cx="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D5E5AE86-DE57-EAE9-E4D0-EDAF84513675}"/>
                  </a:ext>
                </a:extLst>
              </p:cNvPr>
              <p:cNvSpPr txBox="1"/>
              <p:nvPr/>
            </p:nvSpPr>
            <p:spPr>
              <a:xfrm>
                <a:off x="1438879" y="4725272"/>
                <a:ext cx="367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𝑥</m:t>
                      </m:r>
                    </m:oMath>
                  </m:oMathPara>
                </a14:m>
                <a:endParaRPr lang="zh-CN" altLang="en-US" dirty="0"/>
              </a:p>
            </p:txBody>
          </p:sp>
        </mc:Choice>
        <mc:Fallback>
          <p:sp>
            <p:nvSpPr>
              <p:cNvPr id="7" name="文本框 6">
                <a:extLst>
                  <a:ext uri="{FF2B5EF4-FFF2-40B4-BE49-F238E27FC236}">
                    <a16:creationId xmlns:a16="http://schemas.microsoft.com/office/drawing/2014/main" id="{D5E5AE86-DE57-EAE9-E4D0-EDAF84513675}"/>
                  </a:ext>
                </a:extLst>
              </p:cNvPr>
              <p:cNvSpPr txBox="1">
                <a:spLocks noRot="1" noChangeAspect="1" noMove="1" noResize="1" noEditPoints="1" noAdjustHandles="1" noChangeArrowheads="1" noChangeShapeType="1" noTextEdit="1"/>
              </p:cNvSpPr>
              <p:nvPr/>
            </p:nvSpPr>
            <p:spPr>
              <a:xfrm>
                <a:off x="1438879" y="4725272"/>
                <a:ext cx="367985" cy="369332"/>
              </a:xfrm>
              <a:prstGeom prst="rect">
                <a:avLst/>
              </a:prstGeom>
              <a:blipFill>
                <a:blip r:embed="rId6"/>
                <a:stretch>
                  <a:fillRect/>
                </a:stretch>
              </a:blipFill>
            </p:spPr>
            <p:txBody>
              <a:bodyPr/>
              <a:lstStyle/>
              <a:p>
                <a:r>
                  <a:rPr lang="zh-CN" altLang="en-US">
                    <a:noFill/>
                  </a:rPr>
                  <a:t> </a:t>
                </a:r>
              </a:p>
            </p:txBody>
          </p:sp>
        </mc:Fallback>
      </mc:AlternateContent>
      <p:cxnSp>
        <p:nvCxnSpPr>
          <p:cNvPr id="8" name="直接箭头连接符 7">
            <a:extLst>
              <a:ext uri="{FF2B5EF4-FFF2-40B4-BE49-F238E27FC236}">
                <a16:creationId xmlns:a16="http://schemas.microsoft.com/office/drawing/2014/main" id="{67ADD7FF-395B-3002-5C2E-E3B4D8AB1FFF}"/>
              </a:ext>
            </a:extLst>
          </p:cNvPr>
          <p:cNvCxnSpPr>
            <a:cxnSpLocks/>
          </p:cNvCxnSpPr>
          <p:nvPr/>
        </p:nvCxnSpPr>
        <p:spPr>
          <a:xfrm>
            <a:off x="1614120" y="3773206"/>
            <a:ext cx="903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0A617966-DEF9-6F20-138D-9890627F460F}"/>
                  </a:ext>
                </a:extLst>
              </p:cNvPr>
              <p:cNvSpPr txBox="1"/>
              <p:nvPr/>
            </p:nvSpPr>
            <p:spPr>
              <a:xfrm>
                <a:off x="2633048" y="3548566"/>
                <a:ext cx="371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𝑦</m:t>
                      </m:r>
                    </m:oMath>
                  </m:oMathPara>
                </a14:m>
                <a:endParaRPr lang="zh-CN" altLang="en-US" dirty="0"/>
              </a:p>
            </p:txBody>
          </p:sp>
        </mc:Choice>
        <mc:Fallback>
          <p:sp>
            <p:nvSpPr>
              <p:cNvPr id="10" name="文本框 9">
                <a:extLst>
                  <a:ext uri="{FF2B5EF4-FFF2-40B4-BE49-F238E27FC236}">
                    <a16:creationId xmlns:a16="http://schemas.microsoft.com/office/drawing/2014/main" id="{0A617966-DEF9-6F20-138D-9890627F460F}"/>
                  </a:ext>
                </a:extLst>
              </p:cNvPr>
              <p:cNvSpPr txBox="1">
                <a:spLocks noRot="1" noChangeAspect="1" noMove="1" noResize="1" noEditPoints="1" noAdjustHandles="1" noChangeArrowheads="1" noChangeShapeType="1" noTextEdit="1"/>
              </p:cNvSpPr>
              <p:nvPr/>
            </p:nvSpPr>
            <p:spPr>
              <a:xfrm>
                <a:off x="2633048" y="3548566"/>
                <a:ext cx="371384" cy="369332"/>
              </a:xfrm>
              <a:prstGeom prst="rect">
                <a:avLst/>
              </a:prstGeom>
              <a:blipFill>
                <a:blip r:embed="rId7"/>
                <a:stretch>
                  <a:fillRect b="-65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9346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表格 16">
            <a:extLst>
              <a:ext uri="{FF2B5EF4-FFF2-40B4-BE49-F238E27FC236}">
                <a16:creationId xmlns:a16="http://schemas.microsoft.com/office/drawing/2014/main" id="{89DC3D7D-645D-465D-BDFF-AD4816F15E29}"/>
              </a:ext>
            </a:extLst>
          </p:cNvPr>
          <p:cNvGraphicFramePr>
            <a:graphicFrameLocks noGrp="1"/>
          </p:cNvGraphicFramePr>
          <p:nvPr>
            <p:extLst>
              <p:ext uri="{D42A27DB-BD31-4B8C-83A1-F6EECF244321}">
                <p14:modId xmlns:p14="http://schemas.microsoft.com/office/powerpoint/2010/main" val="2713784133"/>
              </p:ext>
            </p:extLst>
          </p:nvPr>
        </p:nvGraphicFramePr>
        <p:xfrm>
          <a:off x="2982446" y="3944580"/>
          <a:ext cx="1955166" cy="2359768"/>
        </p:xfrm>
        <a:graphic>
          <a:graphicData uri="http://schemas.openxmlformats.org/drawingml/2006/table">
            <a:tbl>
              <a:tblPr firstRow="1" bandRow="1">
                <a:tableStyleId>{5C22544A-7EE6-4342-B048-85BDC9FD1C3A}</a:tableStyleId>
              </a:tblPr>
              <a:tblGrid>
                <a:gridCol w="651722">
                  <a:extLst>
                    <a:ext uri="{9D8B030D-6E8A-4147-A177-3AD203B41FA5}">
                      <a16:colId xmlns:a16="http://schemas.microsoft.com/office/drawing/2014/main" val="2981683979"/>
                    </a:ext>
                  </a:extLst>
                </a:gridCol>
                <a:gridCol w="651722">
                  <a:extLst>
                    <a:ext uri="{9D8B030D-6E8A-4147-A177-3AD203B41FA5}">
                      <a16:colId xmlns:a16="http://schemas.microsoft.com/office/drawing/2014/main" val="586786175"/>
                    </a:ext>
                  </a:extLst>
                </a:gridCol>
                <a:gridCol w="651722">
                  <a:extLst>
                    <a:ext uri="{9D8B030D-6E8A-4147-A177-3AD203B41FA5}">
                      <a16:colId xmlns:a16="http://schemas.microsoft.com/office/drawing/2014/main" val="1071104707"/>
                    </a:ext>
                  </a:extLst>
                </a:gridCol>
              </a:tblGrid>
              <a:tr h="589942">
                <a:tc>
                  <a:txBody>
                    <a:bodyPr/>
                    <a:lstStyle/>
                    <a:p>
                      <a:endParaRPr lang="zh-CN" altLang="en-US" dirty="0"/>
                    </a:p>
                  </a:txBody>
                  <a:tcPr>
                    <a:noFill/>
                  </a:tcPr>
                </a:tc>
                <a:tc>
                  <a:txBody>
                    <a:bodyPr/>
                    <a:lstStyle/>
                    <a:p>
                      <a:endParaRPr lang="zh-CN" altLang="en-US"/>
                    </a:p>
                  </a:txBody>
                  <a:tcPr>
                    <a:noFill/>
                  </a:tcPr>
                </a:tc>
                <a:tc>
                  <a:txBody>
                    <a:bodyPr/>
                    <a:lstStyle/>
                    <a:p>
                      <a:endParaRPr lang="zh-CN" altLang="en-US" dirty="0"/>
                    </a:p>
                  </a:txBody>
                  <a:tcPr>
                    <a:noFill/>
                  </a:tcPr>
                </a:tc>
                <a:extLst>
                  <a:ext uri="{0D108BD9-81ED-4DB2-BD59-A6C34878D82A}">
                    <a16:rowId xmlns:a16="http://schemas.microsoft.com/office/drawing/2014/main" val="3148484212"/>
                  </a:ext>
                </a:extLst>
              </a:tr>
              <a:tr h="589942">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-2</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2096782302"/>
                  </a:ext>
                </a:extLst>
              </a:tr>
              <a:tr h="589942">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3883905817"/>
                  </a:ext>
                </a:extLst>
              </a:tr>
              <a:tr h="589942">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2</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1576390608"/>
                  </a:ext>
                </a:extLst>
              </a:tr>
            </a:tbl>
          </a:graphicData>
        </a:graphic>
      </p:graphicFrame>
      <p:graphicFrame>
        <p:nvGraphicFramePr>
          <p:cNvPr id="31" name="表格 16">
            <a:extLst>
              <a:ext uri="{FF2B5EF4-FFF2-40B4-BE49-F238E27FC236}">
                <a16:creationId xmlns:a16="http://schemas.microsoft.com/office/drawing/2014/main" id="{98D1B2C1-2074-4F49-A701-6462004A1890}"/>
              </a:ext>
            </a:extLst>
          </p:cNvPr>
          <p:cNvGraphicFramePr>
            <a:graphicFrameLocks noGrp="1"/>
          </p:cNvGraphicFramePr>
          <p:nvPr>
            <p:extLst>
              <p:ext uri="{D42A27DB-BD31-4B8C-83A1-F6EECF244321}">
                <p14:modId xmlns:p14="http://schemas.microsoft.com/office/powerpoint/2010/main" val="1216445867"/>
              </p:ext>
            </p:extLst>
          </p:nvPr>
        </p:nvGraphicFramePr>
        <p:xfrm>
          <a:off x="5892016" y="3914915"/>
          <a:ext cx="1955166" cy="2396196"/>
        </p:xfrm>
        <a:graphic>
          <a:graphicData uri="http://schemas.openxmlformats.org/drawingml/2006/table">
            <a:tbl>
              <a:tblPr firstRow="1" bandRow="1">
                <a:tableStyleId>{5C22544A-7EE6-4342-B048-85BDC9FD1C3A}</a:tableStyleId>
              </a:tblPr>
              <a:tblGrid>
                <a:gridCol w="651722">
                  <a:extLst>
                    <a:ext uri="{9D8B030D-6E8A-4147-A177-3AD203B41FA5}">
                      <a16:colId xmlns:a16="http://schemas.microsoft.com/office/drawing/2014/main" val="2981683979"/>
                    </a:ext>
                  </a:extLst>
                </a:gridCol>
                <a:gridCol w="651722">
                  <a:extLst>
                    <a:ext uri="{9D8B030D-6E8A-4147-A177-3AD203B41FA5}">
                      <a16:colId xmlns:a16="http://schemas.microsoft.com/office/drawing/2014/main" val="586786175"/>
                    </a:ext>
                  </a:extLst>
                </a:gridCol>
                <a:gridCol w="651722">
                  <a:extLst>
                    <a:ext uri="{9D8B030D-6E8A-4147-A177-3AD203B41FA5}">
                      <a16:colId xmlns:a16="http://schemas.microsoft.com/office/drawing/2014/main" val="1071104707"/>
                    </a:ext>
                  </a:extLst>
                </a:gridCol>
              </a:tblGrid>
              <a:tr h="599049">
                <a:tc>
                  <a:txBody>
                    <a:bodyPr/>
                    <a:lstStyle/>
                    <a:p>
                      <a:endParaRPr lang="zh-CN" altLang="en-US" dirty="0"/>
                    </a:p>
                  </a:txBody>
                  <a:tcPr>
                    <a:noFill/>
                  </a:tcPr>
                </a:tc>
                <a:tc>
                  <a:txBody>
                    <a:bodyPr/>
                    <a:lstStyle/>
                    <a:p>
                      <a:endParaRPr lang="zh-CN" altLang="en-US"/>
                    </a:p>
                  </a:txBody>
                  <a:tcPr>
                    <a:noFill/>
                  </a:tcPr>
                </a:tc>
                <a:tc>
                  <a:txBody>
                    <a:bodyPr/>
                    <a:lstStyle/>
                    <a:p>
                      <a:endParaRPr lang="zh-CN" altLang="en-US" dirty="0"/>
                    </a:p>
                  </a:txBody>
                  <a:tcPr>
                    <a:noFill/>
                  </a:tcPr>
                </a:tc>
                <a:extLst>
                  <a:ext uri="{0D108BD9-81ED-4DB2-BD59-A6C34878D82A}">
                    <a16:rowId xmlns:a16="http://schemas.microsoft.com/office/drawing/2014/main" val="3148484212"/>
                  </a:ext>
                </a:extLst>
              </a:tr>
              <a:tr h="599049">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2096782302"/>
                  </a:ext>
                </a:extLst>
              </a:tr>
              <a:tr h="599049">
                <a:tc>
                  <a:txBody>
                    <a:bodyPr/>
                    <a:lstStyle/>
                    <a:p>
                      <a:pPr algn="ctr"/>
                      <a:r>
                        <a:rPr lang="en-US" altLang="zh-CN" sz="1600" dirty="0">
                          <a:latin typeface="Times New Roman" panose="02020603050405020304" pitchFamily="18" charset="0"/>
                          <a:cs typeface="Times New Roman" panose="02020603050405020304" pitchFamily="18" charset="0"/>
                        </a:rPr>
                        <a:t>-2</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2</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3883905817"/>
                  </a:ext>
                </a:extLst>
              </a:tr>
              <a:tr h="599049">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1576390608"/>
                  </a:ext>
                </a:extLst>
              </a:tr>
            </a:tbl>
          </a:graphicData>
        </a:graphic>
      </p:graphicFrame>
      <p:graphicFrame>
        <p:nvGraphicFramePr>
          <p:cNvPr id="20" name="表格 16">
            <a:extLst>
              <a:ext uri="{FF2B5EF4-FFF2-40B4-BE49-F238E27FC236}">
                <a16:creationId xmlns:a16="http://schemas.microsoft.com/office/drawing/2014/main" id="{6903F1BC-65FE-4BB0-910B-CCF7DDA8DF74}"/>
              </a:ext>
            </a:extLst>
          </p:cNvPr>
          <p:cNvGraphicFramePr>
            <a:graphicFrameLocks noGrp="1"/>
          </p:cNvGraphicFramePr>
          <p:nvPr>
            <p:extLst>
              <p:ext uri="{D42A27DB-BD31-4B8C-83A1-F6EECF244321}">
                <p14:modId xmlns:p14="http://schemas.microsoft.com/office/powerpoint/2010/main" val="3474158488"/>
              </p:ext>
            </p:extLst>
          </p:nvPr>
        </p:nvGraphicFramePr>
        <p:xfrm>
          <a:off x="2982446" y="1526995"/>
          <a:ext cx="1955166" cy="2359768"/>
        </p:xfrm>
        <a:graphic>
          <a:graphicData uri="http://schemas.openxmlformats.org/drawingml/2006/table">
            <a:tbl>
              <a:tblPr firstRow="1" bandRow="1">
                <a:tableStyleId>{5C22544A-7EE6-4342-B048-85BDC9FD1C3A}</a:tableStyleId>
              </a:tblPr>
              <a:tblGrid>
                <a:gridCol w="651722">
                  <a:extLst>
                    <a:ext uri="{9D8B030D-6E8A-4147-A177-3AD203B41FA5}">
                      <a16:colId xmlns:a16="http://schemas.microsoft.com/office/drawing/2014/main" val="2981683979"/>
                    </a:ext>
                  </a:extLst>
                </a:gridCol>
                <a:gridCol w="651722">
                  <a:extLst>
                    <a:ext uri="{9D8B030D-6E8A-4147-A177-3AD203B41FA5}">
                      <a16:colId xmlns:a16="http://schemas.microsoft.com/office/drawing/2014/main" val="586786175"/>
                    </a:ext>
                  </a:extLst>
                </a:gridCol>
                <a:gridCol w="651722">
                  <a:extLst>
                    <a:ext uri="{9D8B030D-6E8A-4147-A177-3AD203B41FA5}">
                      <a16:colId xmlns:a16="http://schemas.microsoft.com/office/drawing/2014/main" val="1071104707"/>
                    </a:ext>
                  </a:extLst>
                </a:gridCol>
              </a:tblGrid>
              <a:tr h="589942">
                <a:tc>
                  <a:txBody>
                    <a:bodyPr/>
                    <a:lstStyle/>
                    <a:p>
                      <a:endParaRPr lang="zh-CN" altLang="en-US" dirty="0"/>
                    </a:p>
                  </a:txBody>
                  <a:tcPr>
                    <a:noFill/>
                  </a:tcPr>
                </a:tc>
                <a:tc>
                  <a:txBody>
                    <a:bodyPr/>
                    <a:lstStyle/>
                    <a:p>
                      <a:endParaRPr lang="zh-CN" altLang="en-US"/>
                    </a:p>
                  </a:txBody>
                  <a:tcPr>
                    <a:noFill/>
                  </a:tcPr>
                </a:tc>
                <a:tc>
                  <a:txBody>
                    <a:bodyPr/>
                    <a:lstStyle/>
                    <a:p>
                      <a:endParaRPr lang="zh-CN" altLang="en-US" dirty="0"/>
                    </a:p>
                  </a:txBody>
                  <a:tcPr>
                    <a:noFill/>
                  </a:tcPr>
                </a:tc>
                <a:extLst>
                  <a:ext uri="{0D108BD9-81ED-4DB2-BD59-A6C34878D82A}">
                    <a16:rowId xmlns:a16="http://schemas.microsoft.com/office/drawing/2014/main" val="3148484212"/>
                  </a:ext>
                </a:extLst>
              </a:tr>
              <a:tr h="589942">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2096782302"/>
                  </a:ext>
                </a:extLst>
              </a:tr>
              <a:tr h="589942">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3883905817"/>
                  </a:ext>
                </a:extLst>
              </a:tr>
              <a:tr h="589942">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1576390608"/>
                  </a:ext>
                </a:extLst>
              </a:tr>
            </a:tbl>
          </a:graphicData>
        </a:graphic>
      </p:graphicFrame>
      <p:graphicFrame>
        <p:nvGraphicFramePr>
          <p:cNvPr id="23" name="表格 16">
            <a:extLst>
              <a:ext uri="{FF2B5EF4-FFF2-40B4-BE49-F238E27FC236}">
                <a16:creationId xmlns:a16="http://schemas.microsoft.com/office/drawing/2014/main" id="{CBD3B786-5AA6-44F9-A549-0EFF00DB8E9E}"/>
              </a:ext>
            </a:extLst>
          </p:cNvPr>
          <p:cNvGraphicFramePr>
            <a:graphicFrameLocks noGrp="1"/>
          </p:cNvGraphicFramePr>
          <p:nvPr>
            <p:extLst>
              <p:ext uri="{D42A27DB-BD31-4B8C-83A1-F6EECF244321}">
                <p14:modId xmlns:p14="http://schemas.microsoft.com/office/powerpoint/2010/main" val="3678522807"/>
              </p:ext>
            </p:extLst>
          </p:nvPr>
        </p:nvGraphicFramePr>
        <p:xfrm>
          <a:off x="5892016" y="1497330"/>
          <a:ext cx="1955166" cy="2396196"/>
        </p:xfrm>
        <a:graphic>
          <a:graphicData uri="http://schemas.openxmlformats.org/drawingml/2006/table">
            <a:tbl>
              <a:tblPr firstRow="1" bandRow="1">
                <a:tableStyleId>{5C22544A-7EE6-4342-B048-85BDC9FD1C3A}</a:tableStyleId>
              </a:tblPr>
              <a:tblGrid>
                <a:gridCol w="651722">
                  <a:extLst>
                    <a:ext uri="{9D8B030D-6E8A-4147-A177-3AD203B41FA5}">
                      <a16:colId xmlns:a16="http://schemas.microsoft.com/office/drawing/2014/main" val="2981683979"/>
                    </a:ext>
                  </a:extLst>
                </a:gridCol>
                <a:gridCol w="651722">
                  <a:extLst>
                    <a:ext uri="{9D8B030D-6E8A-4147-A177-3AD203B41FA5}">
                      <a16:colId xmlns:a16="http://schemas.microsoft.com/office/drawing/2014/main" val="586786175"/>
                    </a:ext>
                  </a:extLst>
                </a:gridCol>
                <a:gridCol w="651722">
                  <a:extLst>
                    <a:ext uri="{9D8B030D-6E8A-4147-A177-3AD203B41FA5}">
                      <a16:colId xmlns:a16="http://schemas.microsoft.com/office/drawing/2014/main" val="1071104707"/>
                    </a:ext>
                  </a:extLst>
                </a:gridCol>
              </a:tblGrid>
              <a:tr h="599049">
                <a:tc>
                  <a:txBody>
                    <a:bodyPr/>
                    <a:lstStyle/>
                    <a:p>
                      <a:endParaRPr lang="zh-CN" altLang="en-US" dirty="0"/>
                    </a:p>
                  </a:txBody>
                  <a:tcPr>
                    <a:noFill/>
                  </a:tcPr>
                </a:tc>
                <a:tc>
                  <a:txBody>
                    <a:bodyPr/>
                    <a:lstStyle/>
                    <a:p>
                      <a:endParaRPr lang="zh-CN" altLang="en-US"/>
                    </a:p>
                  </a:txBody>
                  <a:tcPr>
                    <a:noFill/>
                  </a:tcPr>
                </a:tc>
                <a:tc>
                  <a:txBody>
                    <a:bodyPr/>
                    <a:lstStyle/>
                    <a:p>
                      <a:endParaRPr lang="zh-CN" altLang="en-US" dirty="0"/>
                    </a:p>
                  </a:txBody>
                  <a:tcPr>
                    <a:noFill/>
                  </a:tcPr>
                </a:tc>
                <a:extLst>
                  <a:ext uri="{0D108BD9-81ED-4DB2-BD59-A6C34878D82A}">
                    <a16:rowId xmlns:a16="http://schemas.microsoft.com/office/drawing/2014/main" val="3148484212"/>
                  </a:ext>
                </a:extLst>
              </a:tr>
              <a:tr h="599049">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2096782302"/>
                  </a:ext>
                </a:extLst>
              </a:tr>
              <a:tr h="599049">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3883905817"/>
                  </a:ext>
                </a:extLst>
              </a:tr>
              <a:tr h="599049">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solidFill>
                      <a:schemeClr val="accent2">
                        <a:lumMod val="20000"/>
                        <a:lumOff val="80000"/>
                      </a:schemeClr>
                    </a:solidFill>
                  </a:tcPr>
                </a:tc>
                <a:extLst>
                  <a:ext uri="{0D108BD9-81ED-4DB2-BD59-A6C34878D82A}">
                    <a16:rowId xmlns:a16="http://schemas.microsoft.com/office/drawing/2014/main" val="1576390608"/>
                  </a:ext>
                </a:extLst>
              </a:tr>
            </a:tbl>
          </a:graphicData>
        </a:graphic>
      </p:graphicFrame>
      <p:sp>
        <p:nvSpPr>
          <p:cNvPr id="26" name="文本框 25">
            <a:extLst>
              <a:ext uri="{FF2B5EF4-FFF2-40B4-BE49-F238E27FC236}">
                <a16:creationId xmlns:a16="http://schemas.microsoft.com/office/drawing/2014/main" id="{1B0164E4-041E-4AFE-B7A2-F20DC817C65D}"/>
              </a:ext>
            </a:extLst>
          </p:cNvPr>
          <p:cNvSpPr txBox="1"/>
          <p:nvPr/>
        </p:nvSpPr>
        <p:spPr>
          <a:xfrm>
            <a:off x="3097949" y="3939508"/>
            <a:ext cx="1886682" cy="400110"/>
          </a:xfrm>
          <a:prstGeom prst="rect">
            <a:avLst/>
          </a:prstGeom>
          <a:noFill/>
        </p:spPr>
        <p:txBody>
          <a:bodyPr wrap="square" rtlCol="0">
            <a:spAutoFit/>
          </a:bodyPr>
          <a:lstStyle/>
          <a:p>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sz="2000" dirty="0">
                <a:latin typeface="宋体" panose="02010600030101010101" pitchFamily="2" charset="-122"/>
                <a:ea typeface="宋体" panose="02010600030101010101" pitchFamily="2" charset="-122"/>
              </a:rPr>
              <a:t>方向上的导数</a:t>
            </a:r>
          </a:p>
        </p:txBody>
      </p:sp>
      <p:sp>
        <p:nvSpPr>
          <p:cNvPr id="27" name="文本框 26">
            <a:extLst>
              <a:ext uri="{FF2B5EF4-FFF2-40B4-BE49-F238E27FC236}">
                <a16:creationId xmlns:a16="http://schemas.microsoft.com/office/drawing/2014/main" id="{C847D8FD-7A53-4325-BBF7-AFC4DE901F89}"/>
              </a:ext>
            </a:extLst>
          </p:cNvPr>
          <p:cNvSpPr txBox="1"/>
          <p:nvPr/>
        </p:nvSpPr>
        <p:spPr>
          <a:xfrm>
            <a:off x="6050113" y="3939508"/>
            <a:ext cx="2138094" cy="400110"/>
          </a:xfrm>
          <a:prstGeom prst="rect">
            <a:avLst/>
          </a:prstGeom>
          <a:noFill/>
        </p:spPr>
        <p:txBody>
          <a:bodyPr wrap="square" rtlCol="0">
            <a:spAutoFit/>
          </a:bodyPr>
          <a:lstStyle/>
          <a:p>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sz="2000" dirty="0">
                <a:latin typeface="宋体" panose="02010600030101010101" pitchFamily="2" charset="-122"/>
                <a:ea typeface="宋体" panose="02010600030101010101" pitchFamily="2" charset="-122"/>
              </a:rPr>
              <a:t>方向上的导数</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Detection of Edges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边缘检测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445478" cy="1815882"/>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中心对称的梯度算子</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sp>
        <p:nvSpPr>
          <p:cNvPr id="24" name="文本框 23">
            <a:extLst>
              <a:ext uri="{FF2B5EF4-FFF2-40B4-BE49-F238E27FC236}">
                <a16:creationId xmlns:a16="http://schemas.microsoft.com/office/drawing/2014/main" id="{5CE63D6A-E097-4116-9893-06D78B165BF1}"/>
              </a:ext>
            </a:extLst>
          </p:cNvPr>
          <p:cNvSpPr txBox="1"/>
          <p:nvPr/>
        </p:nvSpPr>
        <p:spPr>
          <a:xfrm>
            <a:off x="583147" y="2802689"/>
            <a:ext cx="4591250" cy="461665"/>
          </a:xfrm>
          <a:prstGeom prst="rect">
            <a:avLst/>
          </a:prstGeom>
          <a:noFill/>
        </p:spPr>
        <p:txBody>
          <a:bodyPr wrap="square">
            <a:spAutoFit/>
          </a:bodyPr>
          <a:lstStyle/>
          <a:p>
            <a:pPr fontAlgn="auto"/>
            <a:r>
              <a:rPr kumimoji="1" lang="en-US" altLang="zh-CN" sz="2400" dirty="0">
                <a:latin typeface="Times New Roman" panose="02020503050405090304" charset="0"/>
                <a:ea typeface="宋体" panose="02010600030101010101" pitchFamily="2" charset="-122"/>
                <a:cs typeface="Times New Roman" panose="02020503050405090304" charset="0"/>
                <a:sym typeface="+mn-ea"/>
              </a:rPr>
              <a:t>Prewitt</a:t>
            </a:r>
            <a:r>
              <a:rPr kumimoji="1" lang="zh-CN" altLang="en-US" sz="2400" dirty="0">
                <a:latin typeface="Times New Roman" panose="02020503050405090304" charset="0"/>
                <a:ea typeface="宋体" panose="02010600030101010101" pitchFamily="2" charset="-122"/>
                <a:cs typeface="Times New Roman" panose="02020503050405090304" charset="0"/>
                <a:sym typeface="+mn-ea"/>
              </a:rPr>
              <a:t>算子</a:t>
            </a:r>
            <a:endParaRPr kumimoji="1" lang="en-US" altLang="zh-CN" sz="2400" dirty="0">
              <a:latin typeface="Times New Roman" panose="02020503050405090304" charset="0"/>
              <a:ea typeface="宋体" panose="02010600030101010101" pitchFamily="2" charset="-122"/>
              <a:cs typeface="Times New Roman" panose="02020503050405090304" charset="0"/>
              <a:sym typeface="+mn-ea"/>
            </a:endParaRPr>
          </a:p>
        </p:txBody>
      </p:sp>
      <p:sp>
        <p:nvSpPr>
          <p:cNvPr id="32" name="文本框 31">
            <a:extLst>
              <a:ext uri="{FF2B5EF4-FFF2-40B4-BE49-F238E27FC236}">
                <a16:creationId xmlns:a16="http://schemas.microsoft.com/office/drawing/2014/main" id="{7F9A9CAF-B7D2-41A5-9481-D489448119D0}"/>
              </a:ext>
            </a:extLst>
          </p:cNvPr>
          <p:cNvSpPr txBox="1"/>
          <p:nvPr/>
        </p:nvSpPr>
        <p:spPr>
          <a:xfrm>
            <a:off x="3097949" y="6357093"/>
            <a:ext cx="1886682" cy="400110"/>
          </a:xfrm>
          <a:prstGeom prst="rect">
            <a:avLst/>
          </a:prstGeom>
          <a:noFill/>
        </p:spPr>
        <p:txBody>
          <a:bodyPr wrap="square" rtlCol="0">
            <a:spAutoFit/>
          </a:bodyPr>
          <a:lstStyle/>
          <a:p>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sz="2000" dirty="0">
                <a:latin typeface="宋体" panose="02010600030101010101" pitchFamily="2" charset="-122"/>
                <a:ea typeface="宋体" panose="02010600030101010101" pitchFamily="2" charset="-122"/>
              </a:rPr>
              <a:t>方向上的导数</a:t>
            </a:r>
          </a:p>
        </p:txBody>
      </p:sp>
      <p:sp>
        <p:nvSpPr>
          <p:cNvPr id="33" name="文本框 32">
            <a:extLst>
              <a:ext uri="{FF2B5EF4-FFF2-40B4-BE49-F238E27FC236}">
                <a16:creationId xmlns:a16="http://schemas.microsoft.com/office/drawing/2014/main" id="{E83DB5A6-BA85-49D1-BF0E-583E14A31593}"/>
              </a:ext>
            </a:extLst>
          </p:cNvPr>
          <p:cNvSpPr txBox="1"/>
          <p:nvPr/>
        </p:nvSpPr>
        <p:spPr>
          <a:xfrm>
            <a:off x="6050113" y="6357093"/>
            <a:ext cx="2138094" cy="400110"/>
          </a:xfrm>
          <a:prstGeom prst="rect">
            <a:avLst/>
          </a:prstGeom>
          <a:noFill/>
        </p:spPr>
        <p:txBody>
          <a:bodyPr wrap="square" rtlCol="0">
            <a:spAutoFit/>
          </a:bodyPr>
          <a:lstStyle/>
          <a:p>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sz="2000" dirty="0">
                <a:latin typeface="宋体" panose="02010600030101010101" pitchFamily="2" charset="-122"/>
                <a:ea typeface="宋体" panose="02010600030101010101" pitchFamily="2" charset="-122"/>
              </a:rPr>
              <a:t>方向上的导数</a:t>
            </a:r>
          </a:p>
        </p:txBody>
      </p:sp>
      <p:sp>
        <p:nvSpPr>
          <p:cNvPr id="34" name="文本框 33">
            <a:extLst>
              <a:ext uri="{FF2B5EF4-FFF2-40B4-BE49-F238E27FC236}">
                <a16:creationId xmlns:a16="http://schemas.microsoft.com/office/drawing/2014/main" id="{E33DBF77-73F5-4E68-B4ED-C86573524E33}"/>
              </a:ext>
            </a:extLst>
          </p:cNvPr>
          <p:cNvSpPr txBox="1"/>
          <p:nvPr/>
        </p:nvSpPr>
        <p:spPr>
          <a:xfrm>
            <a:off x="442276" y="5228851"/>
            <a:ext cx="1955166" cy="830997"/>
          </a:xfrm>
          <a:prstGeom prst="rect">
            <a:avLst/>
          </a:prstGeom>
          <a:noFill/>
        </p:spPr>
        <p:txBody>
          <a:bodyPr wrap="square">
            <a:spAutoFit/>
          </a:bodyPr>
          <a:lstStyle/>
          <a:p>
            <a:pPr fontAlgn="auto"/>
            <a:r>
              <a:rPr kumimoji="1" lang="en-US" altLang="zh-CN" sz="2400" dirty="0">
                <a:latin typeface="Times New Roman" panose="02020503050405090304" charset="0"/>
                <a:ea typeface="宋体" panose="02010600030101010101" pitchFamily="2" charset="-122"/>
                <a:cs typeface="Times New Roman" panose="02020503050405090304" charset="0"/>
                <a:sym typeface="+mn-ea"/>
              </a:rPr>
              <a:t>   Sobel</a:t>
            </a:r>
            <a:r>
              <a:rPr kumimoji="1" lang="zh-CN" altLang="en-US" sz="2400" dirty="0">
                <a:latin typeface="Times New Roman" panose="02020503050405090304" charset="0"/>
                <a:ea typeface="宋体" panose="02010600030101010101" pitchFamily="2" charset="-122"/>
                <a:cs typeface="Times New Roman" panose="02020503050405090304" charset="0"/>
                <a:sym typeface="+mn-ea"/>
              </a:rPr>
              <a:t>算子</a:t>
            </a:r>
            <a:endParaRPr kumimoji="1" lang="en-US" altLang="zh-CN" sz="2400" dirty="0">
              <a:latin typeface="Times New Roman" panose="02020503050405090304" charset="0"/>
              <a:ea typeface="宋体" panose="02010600030101010101" pitchFamily="2" charset="-122"/>
              <a:cs typeface="Times New Roman" panose="02020503050405090304" charset="0"/>
              <a:sym typeface="+mn-ea"/>
            </a:endParaRPr>
          </a:p>
          <a:p>
            <a:pPr fontAlgn="auto"/>
            <a:r>
              <a:rPr kumimoji="1" lang="zh-CN" altLang="en-US" sz="2400" dirty="0">
                <a:latin typeface="Times New Roman" panose="02020503050405090304" charset="0"/>
                <a:ea typeface="宋体" panose="02010600030101010101" pitchFamily="2" charset="-122"/>
                <a:cs typeface="Times New Roman" panose="02020503050405090304" charset="0"/>
                <a:sym typeface="+mn-ea"/>
              </a:rPr>
              <a:t>（抑制噪声）</a:t>
            </a:r>
            <a:endParaRPr kumimoji="1" lang="en-US" altLang="zh-CN" sz="2400" dirty="0">
              <a:latin typeface="Times New Roman" panose="02020503050405090304" charset="0"/>
              <a:ea typeface="宋体" panose="02010600030101010101" pitchFamily="2" charset="-122"/>
              <a:cs typeface="Times New Roman" panose="02020503050405090304" charset="0"/>
              <a:sym typeface="+mn-ea"/>
            </a:endParaRPr>
          </a:p>
        </p:txBody>
      </p:sp>
      <p:cxnSp>
        <p:nvCxnSpPr>
          <p:cNvPr id="2" name="直接箭头连接符 1">
            <a:extLst>
              <a:ext uri="{FF2B5EF4-FFF2-40B4-BE49-F238E27FC236}">
                <a16:creationId xmlns:a16="http://schemas.microsoft.com/office/drawing/2014/main" id="{28E00463-B910-C495-B806-9809A04ACBB5}"/>
              </a:ext>
            </a:extLst>
          </p:cNvPr>
          <p:cNvCxnSpPr>
            <a:cxnSpLocks/>
          </p:cNvCxnSpPr>
          <p:nvPr/>
        </p:nvCxnSpPr>
        <p:spPr>
          <a:xfrm>
            <a:off x="2730400" y="1962007"/>
            <a:ext cx="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0CF17398-CEEE-AC06-CFD2-A7E8B6BF306C}"/>
                  </a:ext>
                </a:extLst>
              </p:cNvPr>
              <p:cNvSpPr txBox="1"/>
              <p:nvPr/>
            </p:nvSpPr>
            <p:spPr>
              <a:xfrm>
                <a:off x="2555159" y="2914073"/>
                <a:ext cx="367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𝑥</m:t>
                      </m:r>
                    </m:oMath>
                  </m:oMathPara>
                </a14:m>
                <a:endParaRPr lang="zh-CN" altLang="en-US" dirty="0"/>
              </a:p>
            </p:txBody>
          </p:sp>
        </mc:Choice>
        <mc:Fallback>
          <p:sp>
            <p:nvSpPr>
              <p:cNvPr id="4" name="文本框 3">
                <a:extLst>
                  <a:ext uri="{FF2B5EF4-FFF2-40B4-BE49-F238E27FC236}">
                    <a16:creationId xmlns:a16="http://schemas.microsoft.com/office/drawing/2014/main" id="{0CF17398-CEEE-AC06-CFD2-A7E8B6BF306C}"/>
                  </a:ext>
                </a:extLst>
              </p:cNvPr>
              <p:cNvSpPr txBox="1">
                <a:spLocks noRot="1" noChangeAspect="1" noMove="1" noResize="1" noEditPoints="1" noAdjustHandles="1" noChangeArrowheads="1" noChangeShapeType="1" noTextEdit="1"/>
              </p:cNvSpPr>
              <p:nvPr/>
            </p:nvSpPr>
            <p:spPr>
              <a:xfrm>
                <a:off x="2555159" y="2914073"/>
                <a:ext cx="36798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82623AD3-F9D1-A9E6-A436-76F6BED46817}"/>
              </a:ext>
            </a:extLst>
          </p:cNvPr>
          <p:cNvCxnSpPr>
            <a:cxnSpLocks/>
          </p:cNvCxnSpPr>
          <p:nvPr/>
        </p:nvCxnSpPr>
        <p:spPr>
          <a:xfrm>
            <a:off x="2730400" y="1962007"/>
            <a:ext cx="903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76B19EE3-A783-BEE7-B86D-4EF37B58B893}"/>
                  </a:ext>
                </a:extLst>
              </p:cNvPr>
              <p:cNvSpPr txBox="1"/>
              <p:nvPr/>
            </p:nvSpPr>
            <p:spPr>
              <a:xfrm>
                <a:off x="3749328" y="1737367"/>
                <a:ext cx="371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𝑦</m:t>
                      </m:r>
                    </m:oMath>
                  </m:oMathPara>
                </a14:m>
                <a:endParaRPr lang="zh-CN" altLang="en-US" dirty="0"/>
              </a:p>
            </p:txBody>
          </p:sp>
        </mc:Choice>
        <mc:Fallback>
          <p:sp>
            <p:nvSpPr>
              <p:cNvPr id="8" name="文本框 7">
                <a:extLst>
                  <a:ext uri="{FF2B5EF4-FFF2-40B4-BE49-F238E27FC236}">
                    <a16:creationId xmlns:a16="http://schemas.microsoft.com/office/drawing/2014/main" id="{76B19EE3-A783-BEE7-B86D-4EF37B58B893}"/>
                  </a:ext>
                </a:extLst>
              </p:cNvPr>
              <p:cNvSpPr txBox="1">
                <a:spLocks noRot="1" noChangeAspect="1" noMove="1" noResize="1" noEditPoints="1" noAdjustHandles="1" noChangeArrowheads="1" noChangeShapeType="1" noTextEdit="1"/>
              </p:cNvSpPr>
              <p:nvPr/>
            </p:nvSpPr>
            <p:spPr>
              <a:xfrm>
                <a:off x="3749328" y="1737367"/>
                <a:ext cx="371384" cy="369332"/>
              </a:xfrm>
              <a:prstGeom prst="rect">
                <a:avLst/>
              </a:prstGeom>
              <a:blipFill>
                <a:blip r:embed="rId5"/>
                <a:stretch>
                  <a:fillRect b="-65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292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left)">
                                      <p:cBhvr>
                                        <p:cTn id="25" dur="500"/>
                                        <p:tgtEl>
                                          <p:spTgt spid="30"/>
                                        </p:tgtEl>
                                      </p:cBhvr>
                                    </p:animEffect>
                                  </p:childTnLst>
                                </p:cTn>
                              </p:par>
                              <p:par>
                                <p:cTn id="26" presetID="22" presetClass="entr" presetSubtype="8"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ipe(left)">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Detection of Edges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边缘检测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445478" cy="1815882"/>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强调方向的</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Kirsch</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罗盘算子</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pic>
        <p:nvPicPr>
          <p:cNvPr id="4" name="图片 3">
            <a:extLst>
              <a:ext uri="{FF2B5EF4-FFF2-40B4-BE49-F238E27FC236}">
                <a16:creationId xmlns:a16="http://schemas.microsoft.com/office/drawing/2014/main" id="{4BA722F6-611E-4DC5-8296-A1CE115EF68C}"/>
              </a:ext>
            </a:extLst>
          </p:cNvPr>
          <p:cNvPicPr>
            <a:picLocks noChangeAspect="1"/>
          </p:cNvPicPr>
          <p:nvPr/>
        </p:nvPicPr>
        <p:blipFill>
          <a:blip r:embed="rId4"/>
          <a:stretch>
            <a:fillRect/>
          </a:stretch>
        </p:blipFill>
        <p:spPr>
          <a:xfrm>
            <a:off x="1009875" y="1891977"/>
            <a:ext cx="7455363" cy="4116249"/>
          </a:xfrm>
          <a:prstGeom prst="rect">
            <a:avLst/>
          </a:prstGeom>
        </p:spPr>
      </p:pic>
      <p:sp>
        <p:nvSpPr>
          <p:cNvPr id="7" name="文本框 6">
            <a:extLst>
              <a:ext uri="{FF2B5EF4-FFF2-40B4-BE49-F238E27FC236}">
                <a16:creationId xmlns:a16="http://schemas.microsoft.com/office/drawing/2014/main" id="{0F2FD1A2-6527-5DDB-7576-4249A2B1FA0C}"/>
              </a:ext>
            </a:extLst>
          </p:cNvPr>
          <p:cNvSpPr txBox="1"/>
          <p:nvPr/>
        </p:nvSpPr>
        <p:spPr>
          <a:xfrm>
            <a:off x="3821954" y="6051096"/>
            <a:ext cx="4589362" cy="369332"/>
          </a:xfrm>
          <a:prstGeom prst="rect">
            <a:avLst/>
          </a:prstGeom>
          <a:noFill/>
        </p:spPr>
        <p:txBody>
          <a:bodyPr wrap="square">
            <a:spAutoFit/>
          </a:bodyPr>
          <a:lstStyle/>
          <a:p>
            <a:r>
              <a:rPr kumimoji="1" lang="en-US" altLang="zh-CN" sz="1800" dirty="0">
                <a:latin typeface="Times New Roman" panose="02020503050405090304" charset="0"/>
                <a:ea typeface="宋体" panose="02010600030101010101" pitchFamily="2" charset="-122"/>
                <a:cs typeface="Times New Roman" panose="02020503050405090304" charset="0"/>
                <a:sym typeface="+mn-ea"/>
              </a:rPr>
              <a:t>Kirsch</a:t>
            </a:r>
            <a:r>
              <a:rPr kumimoji="1" lang="zh-CN" altLang="en-US" sz="1800" dirty="0">
                <a:latin typeface="Times New Roman" panose="02020503050405090304" charset="0"/>
                <a:ea typeface="宋体" panose="02010600030101010101" pitchFamily="2" charset="-122"/>
                <a:cs typeface="Times New Roman" panose="02020503050405090304" charset="0"/>
                <a:sym typeface="+mn-ea"/>
              </a:rPr>
              <a:t>罗盘算子</a:t>
            </a:r>
            <a:endParaRPr lang="zh-CN" altLang="en-US" dirty="0"/>
          </a:p>
        </p:txBody>
      </p:sp>
    </p:spTree>
    <p:extLst>
      <p:ext uri="{BB962C8B-B14F-4D97-AF65-F5344CB8AC3E}">
        <p14:creationId xmlns:p14="http://schemas.microsoft.com/office/powerpoint/2010/main" val="881289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Detection of Edges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边缘检测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445478" cy="954107"/>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梯度计算</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pic>
        <p:nvPicPr>
          <p:cNvPr id="7" name="图片 6">
            <a:extLst>
              <a:ext uri="{FF2B5EF4-FFF2-40B4-BE49-F238E27FC236}">
                <a16:creationId xmlns:a16="http://schemas.microsoft.com/office/drawing/2014/main" id="{7CCB5F53-28FB-4298-A9BE-B06B1AACFAFE}"/>
              </a:ext>
            </a:extLst>
          </p:cNvPr>
          <p:cNvPicPr>
            <a:picLocks noChangeAspect="1"/>
          </p:cNvPicPr>
          <p:nvPr/>
        </p:nvPicPr>
        <p:blipFill>
          <a:blip r:embed="rId4"/>
          <a:stretch>
            <a:fillRect/>
          </a:stretch>
        </p:blipFill>
        <p:spPr>
          <a:xfrm>
            <a:off x="442276" y="2029783"/>
            <a:ext cx="3105150" cy="2505075"/>
          </a:xfrm>
          <a:prstGeom prst="rect">
            <a:avLst/>
          </a:prstGeom>
        </p:spPr>
      </p:pic>
      <p:graphicFrame>
        <p:nvGraphicFramePr>
          <p:cNvPr id="16" name="表格 16">
            <a:extLst>
              <a:ext uri="{FF2B5EF4-FFF2-40B4-BE49-F238E27FC236}">
                <a16:creationId xmlns:a16="http://schemas.microsoft.com/office/drawing/2014/main" id="{AC7EFA55-3731-4299-8498-EA807B9D8AE3}"/>
              </a:ext>
            </a:extLst>
          </p:cNvPr>
          <p:cNvGraphicFramePr>
            <a:graphicFrameLocks noGrp="1"/>
          </p:cNvGraphicFramePr>
          <p:nvPr>
            <p:extLst>
              <p:ext uri="{D42A27DB-BD31-4B8C-83A1-F6EECF244321}">
                <p14:modId xmlns:p14="http://schemas.microsoft.com/office/powerpoint/2010/main" val="2993468055"/>
              </p:ext>
            </p:extLst>
          </p:nvPr>
        </p:nvGraphicFramePr>
        <p:xfrm>
          <a:off x="4239260" y="1604009"/>
          <a:ext cx="1118235" cy="1483360"/>
        </p:xfrm>
        <a:graphic>
          <a:graphicData uri="http://schemas.openxmlformats.org/drawingml/2006/table">
            <a:tbl>
              <a:tblPr firstRow="1" bandRow="1">
                <a:tableStyleId>{5C22544A-7EE6-4342-B048-85BDC9FD1C3A}</a:tableStyleId>
              </a:tblPr>
              <a:tblGrid>
                <a:gridCol w="372745">
                  <a:extLst>
                    <a:ext uri="{9D8B030D-6E8A-4147-A177-3AD203B41FA5}">
                      <a16:colId xmlns:a16="http://schemas.microsoft.com/office/drawing/2014/main" val="2981683979"/>
                    </a:ext>
                  </a:extLst>
                </a:gridCol>
                <a:gridCol w="372745">
                  <a:extLst>
                    <a:ext uri="{9D8B030D-6E8A-4147-A177-3AD203B41FA5}">
                      <a16:colId xmlns:a16="http://schemas.microsoft.com/office/drawing/2014/main" val="586786175"/>
                    </a:ext>
                  </a:extLst>
                </a:gridCol>
                <a:gridCol w="372745">
                  <a:extLst>
                    <a:ext uri="{9D8B030D-6E8A-4147-A177-3AD203B41FA5}">
                      <a16:colId xmlns:a16="http://schemas.microsoft.com/office/drawing/2014/main" val="1071104707"/>
                    </a:ext>
                  </a:extLst>
                </a:gridCol>
              </a:tblGrid>
              <a:tr h="370840">
                <a:tc>
                  <a:txBody>
                    <a:bodyPr/>
                    <a:lstStyle/>
                    <a:p>
                      <a:endParaRPr lang="zh-CN" altLang="en-US" dirty="0"/>
                    </a:p>
                  </a:txBody>
                  <a:tcPr>
                    <a:noFill/>
                  </a:tcPr>
                </a:tc>
                <a:tc>
                  <a:txBody>
                    <a:bodyPr/>
                    <a:lstStyle/>
                    <a:p>
                      <a:endParaRPr lang="zh-CN" altLang="en-US"/>
                    </a:p>
                  </a:txBody>
                  <a:tcPr>
                    <a:noFill/>
                  </a:tcPr>
                </a:tc>
                <a:tc>
                  <a:txBody>
                    <a:bodyPr/>
                    <a:lstStyle/>
                    <a:p>
                      <a:endParaRPr lang="zh-CN" altLang="en-US" dirty="0"/>
                    </a:p>
                  </a:txBody>
                  <a:tcPr>
                    <a:noFill/>
                  </a:tcPr>
                </a:tc>
                <a:extLst>
                  <a:ext uri="{0D108BD9-81ED-4DB2-BD59-A6C34878D82A}">
                    <a16:rowId xmlns:a16="http://schemas.microsoft.com/office/drawing/2014/main" val="3148484212"/>
                  </a:ext>
                </a:extLst>
              </a:tr>
              <a:tr h="370840">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extLst>
                  <a:ext uri="{0D108BD9-81ED-4DB2-BD59-A6C34878D82A}">
                    <a16:rowId xmlns:a16="http://schemas.microsoft.com/office/drawing/2014/main" val="2096782302"/>
                  </a:ext>
                </a:extLst>
              </a:tr>
              <a:tr h="370840">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extLst>
                  <a:ext uri="{0D108BD9-81ED-4DB2-BD59-A6C34878D82A}">
                    <a16:rowId xmlns:a16="http://schemas.microsoft.com/office/drawing/2014/main" val="3883905817"/>
                  </a:ext>
                </a:extLst>
              </a:tr>
              <a:tr h="370840">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extLst>
                  <a:ext uri="{0D108BD9-81ED-4DB2-BD59-A6C34878D82A}">
                    <a16:rowId xmlns:a16="http://schemas.microsoft.com/office/drawing/2014/main" val="1576390608"/>
                  </a:ext>
                </a:extLst>
              </a:tr>
            </a:tbl>
          </a:graphicData>
        </a:graphic>
      </p:graphicFrame>
      <p:graphicFrame>
        <p:nvGraphicFramePr>
          <p:cNvPr id="19" name="表格 16">
            <a:extLst>
              <a:ext uri="{FF2B5EF4-FFF2-40B4-BE49-F238E27FC236}">
                <a16:creationId xmlns:a16="http://schemas.microsoft.com/office/drawing/2014/main" id="{C3A2CFDD-01DF-44DE-9365-68C99B5EB201}"/>
              </a:ext>
            </a:extLst>
          </p:cNvPr>
          <p:cNvGraphicFramePr>
            <a:graphicFrameLocks noGrp="1"/>
          </p:cNvGraphicFramePr>
          <p:nvPr>
            <p:extLst>
              <p:ext uri="{D42A27DB-BD31-4B8C-83A1-F6EECF244321}">
                <p14:modId xmlns:p14="http://schemas.microsoft.com/office/powerpoint/2010/main" val="3869490660"/>
              </p:ext>
            </p:extLst>
          </p:nvPr>
        </p:nvGraphicFramePr>
        <p:xfrm>
          <a:off x="4239260" y="3157086"/>
          <a:ext cx="1118235" cy="1506260"/>
        </p:xfrm>
        <a:graphic>
          <a:graphicData uri="http://schemas.openxmlformats.org/drawingml/2006/table">
            <a:tbl>
              <a:tblPr firstRow="1" bandRow="1">
                <a:tableStyleId>{5C22544A-7EE6-4342-B048-85BDC9FD1C3A}</a:tableStyleId>
              </a:tblPr>
              <a:tblGrid>
                <a:gridCol w="372745">
                  <a:extLst>
                    <a:ext uri="{9D8B030D-6E8A-4147-A177-3AD203B41FA5}">
                      <a16:colId xmlns:a16="http://schemas.microsoft.com/office/drawing/2014/main" val="2981683979"/>
                    </a:ext>
                  </a:extLst>
                </a:gridCol>
                <a:gridCol w="372745">
                  <a:extLst>
                    <a:ext uri="{9D8B030D-6E8A-4147-A177-3AD203B41FA5}">
                      <a16:colId xmlns:a16="http://schemas.microsoft.com/office/drawing/2014/main" val="586786175"/>
                    </a:ext>
                  </a:extLst>
                </a:gridCol>
                <a:gridCol w="372745">
                  <a:extLst>
                    <a:ext uri="{9D8B030D-6E8A-4147-A177-3AD203B41FA5}">
                      <a16:colId xmlns:a16="http://schemas.microsoft.com/office/drawing/2014/main" val="1071104707"/>
                    </a:ext>
                  </a:extLst>
                </a:gridCol>
              </a:tblGrid>
              <a:tr h="376565">
                <a:tc>
                  <a:txBody>
                    <a:bodyPr/>
                    <a:lstStyle/>
                    <a:p>
                      <a:endParaRPr lang="zh-CN" altLang="en-US" dirty="0"/>
                    </a:p>
                  </a:txBody>
                  <a:tcPr>
                    <a:noFill/>
                  </a:tcPr>
                </a:tc>
                <a:tc>
                  <a:txBody>
                    <a:bodyPr/>
                    <a:lstStyle/>
                    <a:p>
                      <a:endParaRPr lang="zh-CN" altLang="en-US"/>
                    </a:p>
                  </a:txBody>
                  <a:tcPr>
                    <a:noFill/>
                  </a:tcPr>
                </a:tc>
                <a:tc>
                  <a:txBody>
                    <a:bodyPr/>
                    <a:lstStyle/>
                    <a:p>
                      <a:endParaRPr lang="zh-CN" altLang="en-US" dirty="0"/>
                    </a:p>
                  </a:txBody>
                  <a:tcPr>
                    <a:noFill/>
                  </a:tcPr>
                </a:tc>
                <a:extLst>
                  <a:ext uri="{0D108BD9-81ED-4DB2-BD59-A6C34878D82A}">
                    <a16:rowId xmlns:a16="http://schemas.microsoft.com/office/drawing/2014/main" val="3148484212"/>
                  </a:ext>
                </a:extLst>
              </a:tr>
              <a:tr h="376565">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extLst>
                  <a:ext uri="{0D108BD9-81ED-4DB2-BD59-A6C34878D82A}">
                    <a16:rowId xmlns:a16="http://schemas.microsoft.com/office/drawing/2014/main" val="2096782302"/>
                  </a:ext>
                </a:extLst>
              </a:tr>
              <a:tr h="376565">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extLst>
                  <a:ext uri="{0D108BD9-81ED-4DB2-BD59-A6C34878D82A}">
                    <a16:rowId xmlns:a16="http://schemas.microsoft.com/office/drawing/2014/main" val="3883905817"/>
                  </a:ext>
                </a:extLst>
              </a:tr>
              <a:tr h="376565">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extLst>
                  <a:ext uri="{0D108BD9-81ED-4DB2-BD59-A6C34878D82A}">
                    <a16:rowId xmlns:a16="http://schemas.microsoft.com/office/drawing/2014/main" val="1576390608"/>
                  </a:ext>
                </a:extLst>
              </a:tr>
            </a:tbl>
          </a:graphicData>
        </a:graphic>
      </p:graphicFrame>
      <p:cxnSp>
        <p:nvCxnSpPr>
          <p:cNvPr id="12" name="直接箭头连接符 11">
            <a:extLst>
              <a:ext uri="{FF2B5EF4-FFF2-40B4-BE49-F238E27FC236}">
                <a16:creationId xmlns:a16="http://schemas.microsoft.com/office/drawing/2014/main" id="{ED92C2AB-BFF1-41A3-A6F5-1DCA3116A394}"/>
              </a:ext>
            </a:extLst>
          </p:cNvPr>
          <p:cNvCxnSpPr/>
          <p:nvPr/>
        </p:nvCxnSpPr>
        <p:spPr>
          <a:xfrm>
            <a:off x="3940175" y="3316610"/>
            <a:ext cx="1851660" cy="0"/>
          </a:xfrm>
          <a:prstGeom prst="straightConnector1">
            <a:avLst/>
          </a:prstGeom>
          <a:ln w="25400">
            <a:solidFill>
              <a:schemeClr val="accent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39B201C2-2ED0-4D8D-B082-D7DDFB55D3DE}"/>
              </a:ext>
            </a:extLst>
          </p:cNvPr>
          <p:cNvSpPr txBox="1"/>
          <p:nvPr/>
        </p:nvSpPr>
        <p:spPr>
          <a:xfrm>
            <a:off x="3959860" y="1491867"/>
            <a:ext cx="1886682" cy="400110"/>
          </a:xfrm>
          <a:prstGeom prst="rect">
            <a:avLst/>
          </a:prstGeom>
          <a:noFill/>
        </p:spPr>
        <p:txBody>
          <a:bodyPr wrap="square" rtlCol="0">
            <a:spAutoFit/>
          </a:bodyPr>
          <a:lstStyle/>
          <a:p>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sz="2000" dirty="0">
                <a:latin typeface="宋体" panose="02010600030101010101" pitchFamily="2" charset="-122"/>
                <a:ea typeface="宋体" panose="02010600030101010101" pitchFamily="2" charset="-122"/>
              </a:rPr>
              <a:t>方向上的导数</a:t>
            </a:r>
          </a:p>
        </p:txBody>
      </p:sp>
      <p:sp>
        <p:nvSpPr>
          <p:cNvPr id="21" name="文本框 20">
            <a:extLst>
              <a:ext uri="{FF2B5EF4-FFF2-40B4-BE49-F238E27FC236}">
                <a16:creationId xmlns:a16="http://schemas.microsoft.com/office/drawing/2014/main" id="{F9A9CD99-A20A-4827-8E2F-29A38D1661D4}"/>
              </a:ext>
            </a:extLst>
          </p:cNvPr>
          <p:cNvSpPr txBox="1"/>
          <p:nvPr/>
        </p:nvSpPr>
        <p:spPr>
          <a:xfrm>
            <a:off x="3922664" y="4822870"/>
            <a:ext cx="1886682" cy="400110"/>
          </a:xfrm>
          <a:prstGeom prst="rect">
            <a:avLst/>
          </a:prstGeom>
          <a:noFill/>
        </p:spPr>
        <p:txBody>
          <a:bodyPr wrap="square" rtlCol="0">
            <a:spAutoFit/>
          </a:bodyPr>
          <a:lstStyle/>
          <a:p>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sz="2000" dirty="0">
                <a:latin typeface="宋体" panose="02010600030101010101" pitchFamily="2" charset="-122"/>
                <a:ea typeface="宋体" panose="02010600030101010101" pitchFamily="2" charset="-122"/>
              </a:rPr>
              <a:t>方向上的导数</a:t>
            </a:r>
          </a:p>
        </p:txBody>
      </p:sp>
      <p:sp>
        <p:nvSpPr>
          <p:cNvPr id="17" name="矩形 16">
            <a:extLst>
              <a:ext uri="{FF2B5EF4-FFF2-40B4-BE49-F238E27FC236}">
                <a16:creationId xmlns:a16="http://schemas.microsoft.com/office/drawing/2014/main" id="{AE3EA844-9C39-44AC-BEF1-0031784274B5}"/>
              </a:ext>
            </a:extLst>
          </p:cNvPr>
          <p:cNvSpPr/>
          <p:nvPr/>
        </p:nvSpPr>
        <p:spPr>
          <a:xfrm>
            <a:off x="1742173" y="2723949"/>
            <a:ext cx="1029903" cy="103952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id="{088BDB19-E0C6-4F9B-B831-F680D0EE0148}"/>
              </a:ext>
            </a:extLst>
          </p:cNvPr>
          <p:cNvPicPr>
            <a:picLocks noChangeAspect="1"/>
          </p:cNvPicPr>
          <p:nvPr/>
        </p:nvPicPr>
        <p:blipFill>
          <a:blip r:embed="rId5"/>
          <a:stretch>
            <a:fillRect/>
          </a:stretch>
        </p:blipFill>
        <p:spPr>
          <a:xfrm>
            <a:off x="4622789" y="5220134"/>
            <a:ext cx="3009900" cy="1447800"/>
          </a:xfrm>
          <a:prstGeom prst="rect">
            <a:avLst/>
          </a:prstGeom>
        </p:spPr>
      </p:pic>
      <p:pic>
        <p:nvPicPr>
          <p:cNvPr id="27" name="图片 26">
            <a:extLst>
              <a:ext uri="{FF2B5EF4-FFF2-40B4-BE49-F238E27FC236}">
                <a16:creationId xmlns:a16="http://schemas.microsoft.com/office/drawing/2014/main" id="{B889F2E2-D5E1-4A9C-B1C9-2E0CE1E3A4CB}"/>
              </a:ext>
            </a:extLst>
          </p:cNvPr>
          <p:cNvPicPr>
            <a:picLocks noChangeAspect="1"/>
          </p:cNvPicPr>
          <p:nvPr/>
        </p:nvPicPr>
        <p:blipFill>
          <a:blip r:embed="rId6"/>
          <a:stretch>
            <a:fillRect/>
          </a:stretch>
        </p:blipFill>
        <p:spPr>
          <a:xfrm>
            <a:off x="5993753" y="2028849"/>
            <a:ext cx="3105150" cy="2352675"/>
          </a:xfrm>
          <a:prstGeom prst="rect">
            <a:avLst/>
          </a:prstGeom>
        </p:spPr>
      </p:pic>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8A18270C-E68D-5894-A326-435D1E4D6BC0}"/>
                  </a:ext>
                </a:extLst>
              </p:cNvPr>
              <p:cNvSpPr txBox="1"/>
              <p:nvPr/>
            </p:nvSpPr>
            <p:spPr>
              <a:xfrm>
                <a:off x="1938145" y="5506291"/>
                <a:ext cx="2021715" cy="784830"/>
              </a:xfrm>
              <a:prstGeom prst="rect">
                <a:avLst/>
              </a:prstGeom>
              <a:noFill/>
            </p:spPr>
            <p:txBody>
              <a:bodyPr wrap="square">
                <a:spAutoFit/>
              </a:bodyPr>
              <a:lstStyle/>
              <a:p>
                <a:pPr>
                  <a:spcBef>
                    <a:spcPts val="600"/>
                  </a:spcBef>
                </a:pPr>
                <a:r>
                  <a:rPr kumimoji="1" lang="zh-CN" altLang="en-US" sz="2000" dirty="0">
                    <a:latin typeface="Times New Roman" panose="02020503050405090304" charset="0"/>
                    <a:ea typeface="Times New Roman" panose="02020503050405090304" charset="0"/>
                    <a:cs typeface="Times New Roman" panose="02020503050405090304" charset="0"/>
                    <a:sym typeface="+mn-ea"/>
                  </a:rPr>
                  <a:t>灰色像素</a:t>
                </a:r>
                <a14:m>
                  <m:oMath xmlns:m="http://schemas.openxmlformats.org/officeDocument/2006/math">
                    <m:r>
                      <a:rPr kumimoji="1" lang="en-US" altLang="zh-CN" sz="2000" i="1" dirty="0" smtClean="0">
                        <a:latin typeface="Cambria Math" panose="02040503050406030204" pitchFamily="18" charset="0"/>
                        <a:ea typeface="Times New Roman" panose="02020503050405090304" charset="0"/>
                        <a:cs typeface="Times New Roman" panose="02020503050405090304" charset="0"/>
                        <a:sym typeface="+mn-ea"/>
                      </a:rPr>
                      <m:t>𝑓</m:t>
                    </m:r>
                    <m:r>
                      <a:rPr kumimoji="1" lang="en-US" altLang="zh-CN" sz="2000" i="1" dirty="0" smtClean="0">
                        <a:latin typeface="Cambria Math" panose="02040503050406030204" pitchFamily="18" charset="0"/>
                        <a:ea typeface="Times New Roman" panose="02020503050405090304" charset="0"/>
                        <a:cs typeface="Times New Roman" panose="02020503050405090304" charset="0"/>
                        <a:sym typeface="+mn-ea"/>
                      </a:rPr>
                      <m:t>=0</m:t>
                    </m:r>
                  </m:oMath>
                </a14:m>
                <a:endParaRPr kumimoji="1" lang="en-US" altLang="zh-CN" sz="2000" dirty="0">
                  <a:latin typeface="Times New Roman" panose="02020503050405090304" charset="0"/>
                  <a:ea typeface="Times New Roman" panose="02020503050405090304" charset="0"/>
                  <a:cs typeface="Times New Roman" panose="02020503050405090304" charset="0"/>
                  <a:sym typeface="+mn-ea"/>
                </a:endParaRPr>
              </a:p>
              <a:p>
                <a:pPr>
                  <a:spcBef>
                    <a:spcPts val="600"/>
                  </a:spcBef>
                </a:pPr>
                <a:r>
                  <a:rPr kumimoji="1" lang="zh-CN" altLang="en-US" sz="2000" dirty="0">
                    <a:latin typeface="Times New Roman" panose="02020503050405090304" charset="0"/>
                    <a:cs typeface="Times New Roman" panose="02020503050405090304" charset="0"/>
                    <a:sym typeface="+mn-ea"/>
                  </a:rPr>
                  <a:t>白色像素</a:t>
                </a:r>
                <a14:m>
                  <m:oMath xmlns:m="http://schemas.openxmlformats.org/officeDocument/2006/math">
                    <m:r>
                      <a:rPr kumimoji="1" lang="en-US" altLang="zh-CN" sz="2000" i="1" dirty="0" smtClean="0">
                        <a:latin typeface="Cambria Math" panose="02040503050406030204" pitchFamily="18" charset="0"/>
                        <a:cs typeface="Times New Roman" panose="02020503050405090304" charset="0"/>
                        <a:sym typeface="+mn-ea"/>
                      </a:rPr>
                      <m:t>𝑓</m:t>
                    </m:r>
                    <m:r>
                      <a:rPr kumimoji="1" lang="en-US" altLang="zh-CN" sz="2000" i="1" dirty="0" smtClean="0">
                        <a:latin typeface="Cambria Math" panose="02040503050406030204" pitchFamily="18" charset="0"/>
                        <a:cs typeface="Times New Roman" panose="02020503050405090304" charset="0"/>
                        <a:sym typeface="+mn-ea"/>
                      </a:rPr>
                      <m:t>=1</m:t>
                    </m:r>
                  </m:oMath>
                </a14:m>
                <a:endParaRPr lang="zh-CN" altLang="en-US" sz="2000" dirty="0"/>
              </a:p>
            </p:txBody>
          </p:sp>
        </mc:Choice>
        <mc:Fallback>
          <p:sp>
            <p:nvSpPr>
              <p:cNvPr id="4" name="文本框 3">
                <a:extLst>
                  <a:ext uri="{FF2B5EF4-FFF2-40B4-BE49-F238E27FC236}">
                    <a16:creationId xmlns:a16="http://schemas.microsoft.com/office/drawing/2014/main" id="{8A18270C-E68D-5894-A326-435D1E4D6BC0}"/>
                  </a:ext>
                </a:extLst>
              </p:cNvPr>
              <p:cNvSpPr txBox="1">
                <a:spLocks noRot="1" noChangeAspect="1" noMove="1" noResize="1" noEditPoints="1" noAdjustHandles="1" noChangeArrowheads="1" noChangeShapeType="1" noTextEdit="1"/>
              </p:cNvSpPr>
              <p:nvPr/>
            </p:nvSpPr>
            <p:spPr>
              <a:xfrm>
                <a:off x="1938145" y="5506291"/>
                <a:ext cx="2021715" cy="784830"/>
              </a:xfrm>
              <a:prstGeom prst="rect">
                <a:avLst/>
              </a:prstGeom>
              <a:blipFill>
                <a:blip r:embed="rId7"/>
                <a:stretch>
                  <a:fillRect l="-3313" t="-5426" b="-13178"/>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87DC30C6-69B5-782B-D631-6A0FF1234879}"/>
              </a:ext>
            </a:extLst>
          </p:cNvPr>
          <p:cNvSpPr txBox="1"/>
          <p:nvPr/>
        </p:nvSpPr>
        <p:spPr>
          <a:xfrm>
            <a:off x="6810492" y="1551372"/>
            <a:ext cx="2492990"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梯度垂直于边缘方向！</a:t>
            </a:r>
          </a:p>
        </p:txBody>
      </p:sp>
    </p:spTree>
    <p:extLst>
      <p:ext uri="{BB962C8B-B14F-4D97-AF65-F5344CB8AC3E}">
        <p14:creationId xmlns:p14="http://schemas.microsoft.com/office/powerpoint/2010/main" val="69569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par>
                                <p:cTn id="18" presetID="22" presetClass="entr" presetSubtype="8"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left)">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anim calcmode="lin" valueType="num">
                                      <p:cBhvr>
                                        <p:cTn id="44" dur="500" fill="hold"/>
                                        <p:tgtEl>
                                          <p:spTgt spid="8"/>
                                        </p:tgtEl>
                                        <p:attrNameLst>
                                          <p:attrName>ppt_x</p:attrName>
                                        </p:attrNameLst>
                                      </p:cBhvr>
                                      <p:tavLst>
                                        <p:tav tm="0">
                                          <p:val>
                                            <p:strVal val="#ppt_x"/>
                                          </p:val>
                                        </p:tav>
                                        <p:tav tm="100000">
                                          <p:val>
                                            <p:strVal val="#ppt_x"/>
                                          </p:val>
                                        </p:tav>
                                      </p:tavLst>
                                    </p:anim>
                                    <p:anim calcmode="lin" valueType="num">
                                      <p:cBhvr>
                                        <p:cTn id="45"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7"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161020" cy="3970318"/>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数字图像处理的主要目的</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对图像进行</a:t>
            </a:r>
            <a:r>
              <a:rPr kumimoji="1" lang="zh-CN" altLang="en-US" sz="2800" b="1" dirty="0">
                <a:solidFill>
                  <a:srgbClr val="FF0000"/>
                </a:solidFill>
                <a:latin typeface="Times New Roman" panose="02020503050405090304" charset="0"/>
                <a:ea typeface="宋体" panose="02010600030101010101" pitchFamily="2" charset="-122"/>
                <a:cs typeface="Times New Roman" panose="02020503050405090304" charset="0"/>
                <a:sym typeface="+mn-ea"/>
              </a:rPr>
              <a:t>加工</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与</a:t>
            </a:r>
            <a:r>
              <a:rPr kumimoji="1" lang="zh-CN" altLang="en-US" sz="2800" b="1" dirty="0">
                <a:solidFill>
                  <a:srgbClr val="FF0000"/>
                </a:solidFill>
                <a:latin typeface="Times New Roman" panose="02020503050405090304" charset="0"/>
                <a:ea typeface="宋体" panose="02010600030101010101" pitchFamily="2" charset="-122"/>
                <a:cs typeface="Times New Roman" panose="02020503050405090304" charset="0"/>
                <a:sym typeface="+mn-ea"/>
              </a:rPr>
              <a:t>处理</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，使其满足人的视觉、心理需求</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800100" lvl="1" indent="-342900">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例如：图像增强、图像复原</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对图像中的目标进行</a:t>
            </a:r>
            <a:r>
              <a:rPr kumimoji="1" lang="zh-CN" altLang="en-US" sz="2800" b="1" dirty="0">
                <a:solidFill>
                  <a:srgbClr val="FF0000"/>
                </a:solidFill>
                <a:latin typeface="Times New Roman" panose="02020503050405090304" charset="0"/>
                <a:ea typeface="宋体" panose="02010600030101010101" pitchFamily="2" charset="-122"/>
                <a:cs typeface="Times New Roman" panose="02020503050405090304" charset="0"/>
                <a:sym typeface="+mn-ea"/>
              </a:rPr>
              <a:t>分析</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与</a:t>
            </a:r>
            <a:r>
              <a:rPr kumimoji="1" lang="zh-CN" altLang="en-US" sz="2800" b="1" dirty="0">
                <a:solidFill>
                  <a:srgbClr val="FF0000"/>
                </a:solidFill>
                <a:latin typeface="Times New Roman" panose="02020503050405090304" charset="0"/>
                <a:ea typeface="宋体" panose="02010600030101010101" pitchFamily="2" charset="-122"/>
                <a:cs typeface="Times New Roman" panose="02020503050405090304" charset="0"/>
                <a:sym typeface="+mn-ea"/>
              </a:rPr>
              <a:t>理解</a:t>
            </a:r>
            <a:endParaRPr kumimoji="1" lang="en-US" altLang="zh-CN" sz="2800" b="1" dirty="0">
              <a:solidFill>
                <a:srgbClr val="FF0000"/>
              </a:solidFill>
              <a:latin typeface="Times New Roman" panose="02020503050405090304" charset="0"/>
              <a:ea typeface="宋体" panose="02010600030101010101" pitchFamily="2" charset="-122"/>
              <a:cs typeface="Times New Roman" panose="02020503050405090304" charset="0"/>
              <a:sym typeface="+mn-ea"/>
            </a:endParaRPr>
          </a:p>
          <a:p>
            <a:pPr marL="800100" lvl="1" indent="-342900">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图像分割：把图像分割成不同目标物和背景 </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800100" lvl="1" indent="-342900">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特征提取：提取不同目标物的特征参数</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Preliminaries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Detection of Edges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边缘检测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445478" cy="3539430"/>
          </a:xfrm>
          <a:prstGeom prst="rect">
            <a:avLst/>
          </a:prstGeom>
        </p:spPr>
        <p:txBody>
          <a:bodyPr wrap="square">
            <a:spAutoFit/>
          </a:bodyPr>
          <a:lstStyle/>
          <a:p>
            <a:pPr marL="342900" indent="-342900" fontAlgn="auto">
              <a:buClr>
                <a:schemeClr val="tx1"/>
              </a:buClr>
              <a:buFont typeface="Wingdings" panose="05000000000000000000" pitchFamily="2" charset="2"/>
              <a:buChar char="n"/>
            </a:pPr>
            <a:r>
              <a:rPr kumimoji="1" lang="zh-CN" altLang="en-US" sz="2800" b="1" dirty="0">
                <a:solidFill>
                  <a:srgbClr val="FF0000"/>
                </a:solidFill>
                <a:latin typeface="Times New Roman" panose="02020503050405090304" charset="0"/>
                <a:cs typeface="Times New Roman" panose="02020503050405090304" charset="0"/>
                <a:sym typeface="+mn-ea"/>
              </a:rPr>
              <a:t>梯度</a:t>
            </a:r>
            <a:r>
              <a:rPr kumimoji="1" lang="zh-CN" altLang="en-US" sz="2800" dirty="0">
                <a:latin typeface="宋体" panose="02010600030101010101" pitchFamily="2" charset="-122"/>
                <a:ea typeface="宋体" panose="02010600030101010101" pitchFamily="2" charset="-122"/>
                <a:cs typeface="Times New Roman" panose="02020503050405090304" charset="0"/>
                <a:sym typeface="+mn-ea"/>
              </a:rPr>
              <a:t>与</a:t>
            </a:r>
            <a:r>
              <a:rPr kumimoji="1" lang="zh-CN" altLang="en-US" sz="2800" b="1" dirty="0">
                <a:solidFill>
                  <a:srgbClr val="FF0000"/>
                </a:solidFill>
                <a:latin typeface="Times New Roman" panose="02020503050405090304" charset="0"/>
                <a:cs typeface="Times New Roman" panose="02020503050405090304" charset="0"/>
                <a:sym typeface="+mn-ea"/>
              </a:rPr>
              <a:t>阈值</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相结合的处理方法</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Clr>
                <a:schemeClr val="tx1"/>
              </a:buClr>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914400" lvl="1" indent="-457200">
              <a:buClr>
                <a:schemeClr val="tx1"/>
              </a:buClr>
              <a:buFont typeface="Wingdings" panose="05000000000000000000" pitchFamily="2" charset="2"/>
              <a:buChar char="Ø"/>
            </a:pPr>
            <a:r>
              <a:rPr kumimoji="1" lang="zh-CN" altLang="en-US" sz="2800" b="1" dirty="0">
                <a:solidFill>
                  <a:srgbClr val="FF0000"/>
                </a:solidFill>
                <a:latin typeface="Times New Roman" panose="02020503050405090304" charset="0"/>
                <a:cs typeface="Times New Roman" panose="02020503050405090304" charset="0"/>
                <a:sym typeface="+mn-ea"/>
              </a:rPr>
              <a:t>梯度</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可以提取边缘，但容易伴有噪声</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914400" lvl="1" indent="-457200">
              <a:buClr>
                <a:schemeClr val="tx1"/>
              </a:buClr>
              <a:buFont typeface="Wingdings" panose="05000000000000000000" pitchFamily="2" charset="2"/>
              <a:buChar char="Ø"/>
            </a:pPr>
            <a:r>
              <a:rPr kumimoji="1" lang="zh-CN" altLang="en-US" sz="2800" b="1" dirty="0">
                <a:solidFill>
                  <a:srgbClr val="FF0000"/>
                </a:solidFill>
                <a:latin typeface="Times New Roman" panose="02020503050405090304" charset="0"/>
                <a:cs typeface="Times New Roman" panose="02020503050405090304" charset="0"/>
                <a:sym typeface="+mn-ea"/>
              </a:rPr>
              <a:t>阈值</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可以降低噪声干扰，但容易造成边缘断裂</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914400" lvl="1" indent="-457200">
              <a:buClr>
                <a:schemeClr val="tx1"/>
              </a:buClr>
              <a:buFont typeface="Wingdings" panose="05000000000000000000" pitchFamily="2" charset="2"/>
              <a:buChar char="Ø"/>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两者结合，可以既突出主要边缘又保留边缘连通性</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spTree>
    <p:extLst>
      <p:ext uri="{BB962C8B-B14F-4D97-AF65-F5344CB8AC3E}">
        <p14:creationId xmlns:p14="http://schemas.microsoft.com/office/powerpoint/2010/main" val="33390747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Detection of Edges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边缘检测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14325" y="1281548"/>
            <a:ext cx="8445478" cy="523220"/>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边缘检测示例</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pic>
        <p:nvPicPr>
          <p:cNvPr id="4" name="图片 3">
            <a:extLst>
              <a:ext uri="{FF2B5EF4-FFF2-40B4-BE49-F238E27FC236}">
                <a16:creationId xmlns:a16="http://schemas.microsoft.com/office/drawing/2014/main" id="{C81CE81F-E997-41CA-86DA-2C94180EA534}"/>
              </a:ext>
            </a:extLst>
          </p:cNvPr>
          <p:cNvPicPr>
            <a:picLocks noChangeAspect="1"/>
          </p:cNvPicPr>
          <p:nvPr/>
        </p:nvPicPr>
        <p:blipFill>
          <a:blip r:embed="rId4"/>
          <a:stretch>
            <a:fillRect/>
          </a:stretch>
        </p:blipFill>
        <p:spPr>
          <a:xfrm>
            <a:off x="503222" y="1995475"/>
            <a:ext cx="2355882" cy="1743680"/>
          </a:xfrm>
          <a:prstGeom prst="rect">
            <a:avLst/>
          </a:prstGeom>
        </p:spPr>
      </p:pic>
      <p:pic>
        <p:nvPicPr>
          <p:cNvPr id="8" name="图片 7">
            <a:extLst>
              <a:ext uri="{FF2B5EF4-FFF2-40B4-BE49-F238E27FC236}">
                <a16:creationId xmlns:a16="http://schemas.microsoft.com/office/drawing/2014/main" id="{750CA8D1-E6CB-4CDF-B50B-96F28542B363}"/>
              </a:ext>
            </a:extLst>
          </p:cNvPr>
          <p:cNvPicPr>
            <a:picLocks noChangeAspect="1"/>
          </p:cNvPicPr>
          <p:nvPr/>
        </p:nvPicPr>
        <p:blipFill>
          <a:blip r:embed="rId5"/>
          <a:stretch>
            <a:fillRect/>
          </a:stretch>
        </p:blipFill>
        <p:spPr>
          <a:xfrm>
            <a:off x="3463024" y="1995475"/>
            <a:ext cx="2319526" cy="1743680"/>
          </a:xfrm>
          <a:prstGeom prst="rect">
            <a:avLst/>
          </a:prstGeom>
        </p:spPr>
      </p:pic>
      <p:pic>
        <p:nvPicPr>
          <p:cNvPr id="11" name="图片 10">
            <a:extLst>
              <a:ext uri="{FF2B5EF4-FFF2-40B4-BE49-F238E27FC236}">
                <a16:creationId xmlns:a16="http://schemas.microsoft.com/office/drawing/2014/main" id="{8704E028-A82B-401B-9C8C-4F83126249F5}"/>
              </a:ext>
            </a:extLst>
          </p:cNvPr>
          <p:cNvPicPr>
            <a:picLocks noChangeAspect="1"/>
          </p:cNvPicPr>
          <p:nvPr/>
        </p:nvPicPr>
        <p:blipFill>
          <a:blip r:embed="rId6"/>
          <a:stretch>
            <a:fillRect/>
          </a:stretch>
        </p:blipFill>
        <p:spPr>
          <a:xfrm>
            <a:off x="6384606" y="1975430"/>
            <a:ext cx="2332622" cy="1783770"/>
          </a:xfrm>
          <a:prstGeom prst="rect">
            <a:avLst/>
          </a:prstGeom>
        </p:spPr>
      </p:pic>
      <p:pic>
        <p:nvPicPr>
          <p:cNvPr id="14" name="图片 13">
            <a:extLst>
              <a:ext uri="{FF2B5EF4-FFF2-40B4-BE49-F238E27FC236}">
                <a16:creationId xmlns:a16="http://schemas.microsoft.com/office/drawing/2014/main" id="{E87EB2DD-95D0-49B8-82A6-71690A5B50DA}"/>
              </a:ext>
            </a:extLst>
          </p:cNvPr>
          <p:cNvPicPr>
            <a:picLocks noChangeAspect="1"/>
          </p:cNvPicPr>
          <p:nvPr/>
        </p:nvPicPr>
        <p:blipFill>
          <a:blip r:embed="rId7"/>
          <a:stretch>
            <a:fillRect/>
          </a:stretch>
        </p:blipFill>
        <p:spPr>
          <a:xfrm>
            <a:off x="492183" y="4272203"/>
            <a:ext cx="2464216" cy="1806330"/>
          </a:xfrm>
          <a:prstGeom prst="rect">
            <a:avLst/>
          </a:prstGeom>
        </p:spPr>
      </p:pic>
      <p:pic>
        <p:nvPicPr>
          <p:cNvPr id="16" name="图片 15">
            <a:extLst>
              <a:ext uri="{FF2B5EF4-FFF2-40B4-BE49-F238E27FC236}">
                <a16:creationId xmlns:a16="http://schemas.microsoft.com/office/drawing/2014/main" id="{5C82B7EF-C8D9-4B54-9D82-74174403A725}"/>
              </a:ext>
            </a:extLst>
          </p:cNvPr>
          <p:cNvPicPr>
            <a:picLocks noChangeAspect="1"/>
          </p:cNvPicPr>
          <p:nvPr/>
        </p:nvPicPr>
        <p:blipFill>
          <a:blip r:embed="rId8"/>
          <a:stretch>
            <a:fillRect/>
          </a:stretch>
        </p:blipFill>
        <p:spPr>
          <a:xfrm>
            <a:off x="3449181" y="4262711"/>
            <a:ext cx="2382666" cy="1815198"/>
          </a:xfrm>
          <a:prstGeom prst="rect">
            <a:avLst/>
          </a:prstGeom>
        </p:spPr>
      </p:pic>
      <p:pic>
        <p:nvPicPr>
          <p:cNvPr id="19" name="图片 18">
            <a:extLst>
              <a:ext uri="{FF2B5EF4-FFF2-40B4-BE49-F238E27FC236}">
                <a16:creationId xmlns:a16="http://schemas.microsoft.com/office/drawing/2014/main" id="{3AA8ABFD-A519-4EBD-AC29-D60DD2DD8029}"/>
              </a:ext>
            </a:extLst>
          </p:cNvPr>
          <p:cNvPicPr>
            <a:picLocks noChangeAspect="1"/>
          </p:cNvPicPr>
          <p:nvPr/>
        </p:nvPicPr>
        <p:blipFill>
          <a:blip r:embed="rId9"/>
          <a:stretch>
            <a:fillRect/>
          </a:stretch>
        </p:blipFill>
        <p:spPr>
          <a:xfrm>
            <a:off x="6361116" y="4272516"/>
            <a:ext cx="2421852" cy="1810784"/>
          </a:xfrm>
          <a:prstGeom prst="rect">
            <a:avLst/>
          </a:prstGeom>
        </p:spPr>
      </p:pic>
      <p:sp>
        <p:nvSpPr>
          <p:cNvPr id="20" name="文本框 19">
            <a:extLst>
              <a:ext uri="{FF2B5EF4-FFF2-40B4-BE49-F238E27FC236}">
                <a16:creationId xmlns:a16="http://schemas.microsoft.com/office/drawing/2014/main" id="{42A8A54B-847D-49A1-9DD9-01EDBF0DD8A1}"/>
              </a:ext>
            </a:extLst>
          </p:cNvPr>
          <p:cNvSpPr txBox="1"/>
          <p:nvPr/>
        </p:nvSpPr>
        <p:spPr>
          <a:xfrm>
            <a:off x="990548" y="3739155"/>
            <a:ext cx="8148384" cy="369332"/>
          </a:xfrm>
          <a:prstGeom prst="rect">
            <a:avLst/>
          </a:prstGeom>
          <a:noFill/>
        </p:spPr>
        <p:txBody>
          <a:bodyPr wrap="none" rtlCol="0">
            <a:spAutoFit/>
          </a:bodyPr>
          <a:lstStyle/>
          <a:p>
            <a:r>
              <a:rPr lang="en-US" altLang="zh-CN" dirty="0">
                <a:latin typeface="宋体" panose="02010600030101010101" pitchFamily="2" charset="-122"/>
                <a:ea typeface="宋体" panose="02010600030101010101" pitchFamily="2" charset="-122"/>
              </a:rPr>
              <a:t>  a)</a:t>
            </a:r>
            <a:r>
              <a:rPr lang="zh-CN" altLang="en-US" dirty="0">
                <a:latin typeface="宋体" panose="02010600030101010101" pitchFamily="2" charset="-122"/>
                <a:ea typeface="宋体" panose="02010600030101010101" pitchFamily="2" charset="-122"/>
              </a:rPr>
              <a:t>原图                </a:t>
            </a:r>
            <a:r>
              <a:rPr lang="en-US" altLang="zh-CN" dirty="0">
                <a:latin typeface="宋体" panose="02010600030101010101" pitchFamily="2" charset="-122"/>
                <a:ea typeface="宋体" panose="02010600030101010101" pitchFamily="2" charset="-122"/>
              </a:rPr>
              <a:t>b)Sobel</a:t>
            </a:r>
            <a:r>
              <a:rPr lang="zh-CN" altLang="en-US" dirty="0">
                <a:latin typeface="宋体" panose="02010600030101010101" pitchFamily="2" charset="-122"/>
                <a:ea typeface="宋体" panose="02010600030101010101" pitchFamily="2" charset="-122"/>
              </a:rPr>
              <a:t>算子结果      </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平滑后的</a:t>
            </a:r>
            <a:r>
              <a:rPr lang="en-US" altLang="zh-CN" dirty="0">
                <a:latin typeface="宋体" panose="02010600030101010101" pitchFamily="2" charset="-122"/>
                <a:ea typeface="宋体" panose="02010600030101010101" pitchFamily="2" charset="-122"/>
              </a:rPr>
              <a:t>Sobel</a:t>
            </a:r>
            <a:r>
              <a:rPr lang="zh-CN" altLang="en-US" dirty="0">
                <a:latin typeface="宋体" panose="02010600030101010101" pitchFamily="2" charset="-122"/>
                <a:ea typeface="宋体" panose="02010600030101010101" pitchFamily="2" charset="-122"/>
              </a:rPr>
              <a:t>算子结果</a:t>
            </a:r>
          </a:p>
        </p:txBody>
      </p:sp>
      <p:sp>
        <p:nvSpPr>
          <p:cNvPr id="23" name="文本框 22">
            <a:extLst>
              <a:ext uri="{FF2B5EF4-FFF2-40B4-BE49-F238E27FC236}">
                <a16:creationId xmlns:a16="http://schemas.microsoft.com/office/drawing/2014/main" id="{BE71E612-A35D-4E35-A6EE-ECA80921C139}"/>
              </a:ext>
            </a:extLst>
          </p:cNvPr>
          <p:cNvSpPr txBox="1"/>
          <p:nvPr/>
        </p:nvSpPr>
        <p:spPr>
          <a:xfrm>
            <a:off x="-155554" y="6149333"/>
            <a:ext cx="8725466" cy="369332"/>
          </a:xfrm>
          <a:prstGeom prst="rect">
            <a:avLst/>
          </a:prstGeom>
          <a:noFill/>
        </p:spPr>
        <p:txBody>
          <a:bodyPr wrap="none" rtlCol="0">
            <a:spAutoFit/>
          </a:bodyPr>
          <a:lstStyle/>
          <a:p>
            <a:r>
              <a:rPr lang="en-US" altLang="zh-CN" dirty="0">
                <a:latin typeface="宋体" panose="02010600030101010101" pitchFamily="2" charset="-122"/>
                <a:ea typeface="宋体" panose="02010600030101010101" pitchFamily="2" charset="-122"/>
              </a:rPr>
              <a:t> d)</a:t>
            </a:r>
            <a:r>
              <a:rPr lang="zh-CN" altLang="en-US" dirty="0">
                <a:latin typeface="宋体" panose="02010600030101010101" pitchFamily="2" charset="-122"/>
                <a:ea typeface="宋体" panose="02010600030101010101" pitchFamily="2" charset="-122"/>
              </a:rPr>
              <a:t>平滑后</a:t>
            </a:r>
            <a:r>
              <a:rPr lang="en-US" altLang="zh-CN" dirty="0">
                <a:latin typeface="宋体" panose="02010600030101010101" pitchFamily="2" charset="-122"/>
                <a:ea typeface="宋体" panose="02010600030101010101" pitchFamily="2" charset="-122"/>
              </a:rPr>
              <a:t>w</a:t>
            </a:r>
            <a:r>
              <a:rPr lang="zh-CN" altLang="en-US" dirty="0">
                <a:latin typeface="宋体" panose="02010600030101010101" pitchFamily="2" charset="-122"/>
                <a:ea typeface="宋体" panose="02010600030101010101" pitchFamily="2" charset="-122"/>
              </a:rPr>
              <a:t>方向上</a:t>
            </a:r>
            <a:r>
              <a:rPr lang="en-US" altLang="zh-CN" dirty="0">
                <a:latin typeface="宋体" panose="02010600030101010101" pitchFamily="2" charset="-122"/>
                <a:ea typeface="宋体" panose="02010600030101010101" pitchFamily="2" charset="-122"/>
              </a:rPr>
              <a:t>Kirsch</a:t>
            </a:r>
            <a:r>
              <a:rPr lang="zh-CN" altLang="en-US" dirty="0">
                <a:latin typeface="宋体" panose="02010600030101010101" pitchFamily="2" charset="-122"/>
                <a:ea typeface="宋体" panose="02010600030101010101" pitchFamily="2" charset="-122"/>
              </a:rPr>
              <a:t>算子结果    </a:t>
            </a:r>
            <a:r>
              <a:rPr lang="en-US" altLang="zh-CN" dirty="0">
                <a:latin typeface="宋体" panose="02010600030101010101" pitchFamily="2" charset="-122"/>
                <a:ea typeface="宋体" panose="02010600030101010101" pitchFamily="2" charset="-122"/>
              </a:rPr>
              <a:t>e)</a:t>
            </a:r>
            <a:r>
              <a:rPr lang="zh-CN" altLang="en-US" dirty="0">
                <a:latin typeface="宋体" panose="02010600030101010101" pitchFamily="2" charset="-122"/>
                <a:ea typeface="宋体" panose="02010600030101010101" pitchFamily="2" charset="-122"/>
              </a:rPr>
              <a:t>原图阈值结果           </a:t>
            </a:r>
            <a:r>
              <a:rPr lang="en-US" altLang="zh-CN" dirty="0">
                <a:latin typeface="宋体" panose="02010600030101010101" pitchFamily="2" charset="-122"/>
                <a:ea typeface="宋体" panose="02010600030101010101" pitchFamily="2" charset="-122"/>
              </a:rPr>
              <a:t>f)</a:t>
            </a:r>
            <a:r>
              <a:rPr lang="zh-CN" altLang="en-US" dirty="0">
                <a:latin typeface="宋体" panose="02010600030101010101" pitchFamily="2" charset="-122"/>
                <a:ea typeface="宋体" panose="02010600030101010101" pitchFamily="2" charset="-122"/>
              </a:rPr>
              <a:t>图</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阈值结果 </a:t>
            </a:r>
          </a:p>
        </p:txBody>
      </p:sp>
    </p:spTree>
    <p:extLst>
      <p:ext uri="{BB962C8B-B14F-4D97-AF65-F5344CB8AC3E}">
        <p14:creationId xmlns:p14="http://schemas.microsoft.com/office/powerpoint/2010/main" val="653684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47990-2682-A05A-9213-EA6480BDD50B}"/>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10943FEF-C97F-BA89-FDFC-F7B20EDDE7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a:extLst>
              <a:ext uri="{FF2B5EF4-FFF2-40B4-BE49-F238E27FC236}">
                <a16:creationId xmlns:a16="http://schemas.microsoft.com/office/drawing/2014/main" id="{6AE03C9A-6813-D69D-4CF3-231DEB4CD304}"/>
              </a:ext>
            </a:extLst>
          </p:cNvPr>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0" name="标题 1">
            <a:extLst>
              <a:ext uri="{FF2B5EF4-FFF2-40B4-BE49-F238E27FC236}">
                <a16:creationId xmlns:a16="http://schemas.microsoft.com/office/drawing/2014/main" id="{C4BC7B7F-6E84-9BE5-1CE1-23B725F91AC3}"/>
              </a:ext>
            </a:extLst>
          </p:cNvPr>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数字图像处理</a:t>
            </a:r>
          </a:p>
        </p:txBody>
      </p:sp>
      <p:cxnSp>
        <p:nvCxnSpPr>
          <p:cNvPr id="11" name="直线连接符 4">
            <a:extLst>
              <a:ext uri="{FF2B5EF4-FFF2-40B4-BE49-F238E27FC236}">
                <a16:creationId xmlns:a16="http://schemas.microsoft.com/office/drawing/2014/main" id="{FD9B4DBB-07F2-D8C5-B220-90A98E1B8A39}"/>
              </a:ext>
            </a:extLst>
          </p:cNvPr>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850D5842-55A8-882C-28DF-06198EB071D9}"/>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5" name="标题 1">
            <a:extLst>
              <a:ext uri="{FF2B5EF4-FFF2-40B4-BE49-F238E27FC236}">
                <a16:creationId xmlns:a16="http://schemas.microsoft.com/office/drawing/2014/main" id="{87314753-B6DF-9342-C8AC-EE2460741FB8}"/>
              </a:ext>
            </a:extLst>
          </p:cNvPr>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Digital Image Processing</a:t>
            </a:r>
          </a:p>
        </p:txBody>
      </p:sp>
      <p:sp>
        <p:nvSpPr>
          <p:cNvPr id="78" name="文本框 77">
            <a:extLst>
              <a:ext uri="{FF2B5EF4-FFF2-40B4-BE49-F238E27FC236}">
                <a16:creationId xmlns:a16="http://schemas.microsoft.com/office/drawing/2014/main" id="{471F1D71-A623-407C-7BB9-D6B61EC4F572}"/>
              </a:ext>
            </a:extLst>
          </p:cNvPr>
          <p:cNvSpPr txBox="1"/>
          <p:nvPr/>
        </p:nvSpPr>
        <p:spPr>
          <a:xfrm>
            <a:off x="632460" y="2652431"/>
            <a:ext cx="7879080" cy="1923604"/>
          </a:xfrm>
          <a:prstGeom prst="rect">
            <a:avLst/>
          </a:prstGeom>
          <a:noFill/>
        </p:spPr>
        <p:txBody>
          <a:bodyPr wrap="none" rtlCol="0">
            <a:spAutoFit/>
          </a:bodyPr>
          <a:lstStyle/>
          <a:p>
            <a:pPr algn="ctr"/>
            <a:r>
              <a:rPr kumimoji="1" lang="zh-CN" altLang="en-US" sz="6000" dirty="0">
                <a:solidFill>
                  <a:schemeClr val="accent1">
                    <a:lumMod val="50000"/>
                  </a:schemeClr>
                </a:solidFill>
                <a:latin typeface="华光大标宋_CNKI" panose="02000500000000000000" pitchFamily="2" charset="-122"/>
                <a:ea typeface="华光大标宋_CNKI" panose="02000500000000000000" pitchFamily="2" charset="-122"/>
                <a:cs typeface="SimHei" charset="-122"/>
              </a:rPr>
              <a:t>更先进的边缘检测技术</a:t>
            </a:r>
            <a:endParaRPr kumimoji="1" lang="en-US" altLang="zh-CN" sz="6000" dirty="0">
              <a:solidFill>
                <a:schemeClr val="accent1">
                  <a:lumMod val="50000"/>
                </a:schemeClr>
              </a:solidFill>
              <a:latin typeface="华光大标宋_CNKI" panose="02000500000000000000" pitchFamily="2" charset="-122"/>
              <a:ea typeface="华光大标宋_CNKI" panose="02000500000000000000" pitchFamily="2" charset="-122"/>
              <a:cs typeface="SimHei" charset="-122"/>
            </a:endParaRPr>
          </a:p>
          <a:p>
            <a:pPr algn="ctr">
              <a:spcBef>
                <a:spcPts val="1800"/>
              </a:spcBef>
            </a:pPr>
            <a:r>
              <a:rPr kumimoji="1" lang="en-US" altLang="zh-CN" sz="4400" dirty="0">
                <a:solidFill>
                  <a:schemeClr val="accent1">
                    <a:lumMod val="50000"/>
                  </a:schemeClr>
                </a:solidFill>
                <a:latin typeface="宋体" panose="02010600030101010101" pitchFamily="2" charset="-122"/>
                <a:ea typeface="宋体" panose="02010600030101010101" pitchFamily="2" charset="-122"/>
                <a:cs typeface="SimHei" charset="-122"/>
              </a:rPr>
              <a:t>Canny</a:t>
            </a:r>
            <a:r>
              <a:rPr kumimoji="1" lang="zh-CN" altLang="en-US" sz="4400" dirty="0">
                <a:solidFill>
                  <a:schemeClr val="accent1">
                    <a:lumMod val="50000"/>
                  </a:schemeClr>
                </a:solidFill>
                <a:latin typeface="宋体" panose="02010600030101010101" pitchFamily="2" charset="-122"/>
                <a:ea typeface="宋体" panose="02010600030101010101" pitchFamily="2" charset="-122"/>
                <a:cs typeface="SimHei" charset="-122"/>
              </a:rPr>
              <a:t>边缘检测子</a:t>
            </a:r>
          </a:p>
        </p:txBody>
      </p:sp>
    </p:spTree>
    <p:extLst>
      <p:ext uri="{BB962C8B-B14F-4D97-AF65-F5344CB8AC3E}">
        <p14:creationId xmlns:p14="http://schemas.microsoft.com/office/powerpoint/2010/main" val="3646849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1D7DA-17D1-DD64-DD2A-DA130C9A2F99}"/>
            </a:ext>
          </a:extLst>
        </p:cNvPr>
        <p:cNvGrpSpPr/>
        <p:nvPr/>
      </p:nvGrpSpPr>
      <p:grpSpPr>
        <a:xfrm>
          <a:off x="0" y="0"/>
          <a:ext cx="0" cy="0"/>
          <a:chOff x="0" y="0"/>
          <a:chExt cx="0" cy="0"/>
        </a:xfrm>
      </p:grpSpPr>
      <p:sp>
        <p:nvSpPr>
          <p:cNvPr id="13" name="矩形 12">
            <a:extLst>
              <a:ext uri="{FF2B5EF4-FFF2-40B4-BE49-F238E27FC236}">
                <a16:creationId xmlns:a16="http://schemas.microsoft.com/office/drawing/2014/main" id="{178B30EA-D88D-E0E3-D8CA-76E5E42A246A}"/>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a:extLst>
              <a:ext uri="{FF2B5EF4-FFF2-40B4-BE49-F238E27FC236}">
                <a16:creationId xmlns:a16="http://schemas.microsoft.com/office/drawing/2014/main" id="{D19679C1-0D58-FBD3-C6AC-DD3A40248A88}"/>
              </a:ext>
            </a:extLst>
          </p:cNvPr>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The Canny Edge Detector</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a:extLst>
              <a:ext uri="{FF2B5EF4-FFF2-40B4-BE49-F238E27FC236}">
                <a16:creationId xmlns:a16="http://schemas.microsoft.com/office/drawing/2014/main" id="{EDFA2251-ED67-5E6F-F522-D72AA734345D}"/>
              </a:ext>
            </a:extLst>
          </p:cNvPr>
          <p:cNvSpPr>
            <a:spLocks noGrp="1"/>
          </p:cNvSpPr>
          <p:nvPr/>
        </p:nvSpPr>
        <p:spPr>
          <a:xfrm>
            <a:off x="442275" y="92387"/>
            <a:ext cx="3192175"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坎尼边缘检测子</a:t>
            </a:r>
          </a:p>
        </p:txBody>
      </p:sp>
      <p:cxnSp>
        <p:nvCxnSpPr>
          <p:cNvPr id="6" name="直线连接符 4">
            <a:extLst>
              <a:ext uri="{FF2B5EF4-FFF2-40B4-BE49-F238E27FC236}">
                <a16:creationId xmlns:a16="http://schemas.microsoft.com/office/drawing/2014/main" id="{D67C17AC-23A6-7996-E7E2-56578BC6804A}"/>
              </a:ext>
            </a:extLst>
          </p:cNvPr>
          <p:cNvCxnSpPr/>
          <p:nvPr/>
        </p:nvCxnSpPr>
        <p:spPr>
          <a:xfrm>
            <a:off x="376469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8BF12DAB-4429-484B-FCAF-0A70D624E135}"/>
              </a:ext>
            </a:extLst>
          </p:cNvPr>
          <p:cNvSpPr/>
          <p:nvPr/>
        </p:nvSpPr>
        <p:spPr>
          <a:xfrm>
            <a:off x="314325" y="1281548"/>
            <a:ext cx="8445478" cy="4862870"/>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Canny</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边缘检测目标</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800100" lvl="1" indent="-342900">
              <a:spcBef>
                <a:spcPts val="1200"/>
              </a:spcBef>
              <a:buFont typeface="Wingdings" panose="05000000000000000000" pitchFamily="2" charset="2"/>
              <a:buChar char="n"/>
            </a:pPr>
            <a:r>
              <a:rPr kumimoji="1" lang="zh-CN" altLang="en-US" sz="28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rPr>
              <a:t>低错误率</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a:t>
            </a:r>
            <a:r>
              <a:rPr kumimoji="1" lang="zh-CN" altLang="en-US" sz="2800" dirty="0">
                <a:latin typeface="宋体" panose="02010600030101010101" pitchFamily="2" charset="-122"/>
                <a:ea typeface="宋体" panose="02010600030101010101" pitchFamily="2" charset="-122"/>
                <a:cs typeface="Times New Roman" panose="02020503050405090304" charset="0"/>
                <a:sym typeface="+mn-ea"/>
              </a:rPr>
              <a:t>所有边缘应该被找到，且不应该有虚假的响应</a:t>
            </a:r>
          </a:p>
          <a:p>
            <a:pPr marL="800100" lvl="1" indent="-342900">
              <a:spcBef>
                <a:spcPts val="1200"/>
              </a:spcBef>
              <a:buFont typeface="Wingdings" panose="05000000000000000000" pitchFamily="2" charset="2"/>
              <a:buChar char="n"/>
            </a:pPr>
            <a:r>
              <a:rPr kumimoji="1" lang="zh-CN" altLang="en-US" sz="2800" b="1" dirty="0">
                <a:solidFill>
                  <a:schemeClr val="accent1">
                    <a:lumMod val="75000"/>
                  </a:schemeClr>
                </a:solidFill>
                <a:latin typeface="宋体" panose="02010600030101010101" pitchFamily="2" charset="-122"/>
                <a:ea typeface="宋体" panose="02010600030101010101" pitchFamily="2" charset="-122"/>
                <a:cs typeface="Times New Roman" panose="02020503050405090304" charset="0"/>
                <a:sym typeface="+mn-ea"/>
              </a:rPr>
              <a:t>边缘点定位良好</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：定位的边缘点应尽可能接近真实边缘，即检测子标记为边缘的点与真实边缘之间的</a:t>
            </a:r>
            <a:r>
              <a:rPr kumimoji="1" lang="zh-CN" altLang="en-US" sz="2800" u="sng" dirty="0">
                <a:solidFill>
                  <a:srgbClr val="C00000"/>
                </a:solidFill>
                <a:latin typeface="Times New Roman" panose="02020503050405090304" charset="0"/>
                <a:ea typeface="宋体" panose="02010600030101010101" pitchFamily="2" charset="-122"/>
                <a:cs typeface="Times New Roman" panose="02020503050405090304" charset="0"/>
                <a:sym typeface="+mn-ea"/>
              </a:rPr>
              <a:t>距离应该最小</a:t>
            </a:r>
          </a:p>
          <a:p>
            <a:pPr marL="800100" lvl="1" indent="-342900">
              <a:spcBef>
                <a:spcPts val="1200"/>
              </a:spcBef>
              <a:buFont typeface="Wingdings" panose="05000000000000000000" pitchFamily="2" charset="2"/>
              <a:buChar char="n"/>
            </a:pPr>
            <a:r>
              <a:rPr kumimoji="1" lang="zh-CN" altLang="en-US" sz="28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rPr>
              <a:t>单一边缘点响应</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：检测子对每个真实边缘点只返回一个点，即真实边缘周围的局部极大值数量应该最小。这意味着检测子在实际只有一个边缘点处不应该识别出多个边缘像素</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sp>
        <p:nvSpPr>
          <p:cNvPr id="2" name="矩形 1">
            <a:extLst>
              <a:ext uri="{FF2B5EF4-FFF2-40B4-BE49-F238E27FC236}">
                <a16:creationId xmlns:a16="http://schemas.microsoft.com/office/drawing/2014/main" id="{84D158CE-8748-DC1E-4BF4-A1A3380BD816}"/>
              </a:ext>
            </a:extLst>
          </p:cNvPr>
          <p:cNvSpPr/>
          <p:nvPr/>
        </p:nvSpPr>
        <p:spPr>
          <a:xfrm>
            <a:off x="605925" y="6103941"/>
            <a:ext cx="8445478" cy="523220"/>
          </a:xfrm>
          <a:prstGeom prst="rect">
            <a:avLst/>
          </a:prstGeom>
        </p:spPr>
        <p:txBody>
          <a:bodyPr wrap="square">
            <a:spAutoFit/>
          </a:bodyPr>
          <a:lstStyle/>
          <a:p>
            <a:pPr fontAlgn="auto"/>
            <a:r>
              <a:rPr kumimoji="1" lang="en-US" altLang="zh-CN" sz="2800" dirty="0">
                <a:latin typeface="Times New Roman" panose="02020503050405090304" charset="0"/>
                <a:ea typeface="Times New Roman" panose="02020503050405090304" charset="0"/>
                <a:cs typeface="Times New Roman" panose="02020503050405090304" charset="0"/>
                <a:sym typeface="+mn-ea"/>
              </a:rPr>
              <a:t>Canny</a:t>
            </a:r>
            <a:r>
              <a:rPr kumimoji="1" lang="zh-CN" altLang="en-US" sz="2800" dirty="0">
                <a:latin typeface="宋体" panose="02010600030101010101" pitchFamily="2" charset="-122"/>
                <a:ea typeface="宋体" panose="02010600030101010101" pitchFamily="2" charset="-122"/>
                <a:cs typeface="Times New Roman" panose="02020503050405090304" charset="0"/>
                <a:sym typeface="+mn-ea"/>
              </a:rPr>
              <a:t>检测：寻找满足这三个条件的最优解</a:t>
            </a:r>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p:txBody>
      </p:sp>
      <p:pic>
        <p:nvPicPr>
          <p:cNvPr id="4" name="图片 3">
            <a:extLst>
              <a:ext uri="{FF2B5EF4-FFF2-40B4-BE49-F238E27FC236}">
                <a16:creationId xmlns:a16="http://schemas.microsoft.com/office/drawing/2014/main" id="{7BC58CB8-AD9D-DBF5-2F83-3487ED31D0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83418"/>
            <a:ext cx="872370" cy="853287"/>
          </a:xfrm>
          <a:prstGeom prst="rect">
            <a:avLst/>
          </a:prstGeom>
        </p:spPr>
      </p:pic>
    </p:spTree>
    <p:extLst>
      <p:ext uri="{BB962C8B-B14F-4D97-AF65-F5344CB8AC3E}">
        <p14:creationId xmlns:p14="http://schemas.microsoft.com/office/powerpoint/2010/main" val="114096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13901-232D-3C00-25BE-183A0293D21B}"/>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FD450730-973F-D79F-B902-E33CFDEE76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a:extLst>
              <a:ext uri="{FF2B5EF4-FFF2-40B4-BE49-F238E27FC236}">
                <a16:creationId xmlns:a16="http://schemas.microsoft.com/office/drawing/2014/main" id="{6C422578-DCEB-7E83-7F7D-496EAF9E6F06}"/>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a:extLst>
              <a:ext uri="{FF2B5EF4-FFF2-40B4-BE49-F238E27FC236}">
                <a16:creationId xmlns:a16="http://schemas.microsoft.com/office/drawing/2014/main" id="{5095686F-7FE6-D289-A43C-9E9E98D9ED59}"/>
              </a:ext>
            </a:extLst>
          </p:cNvPr>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The Canny Edge Detector</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a:extLst>
              <a:ext uri="{FF2B5EF4-FFF2-40B4-BE49-F238E27FC236}">
                <a16:creationId xmlns:a16="http://schemas.microsoft.com/office/drawing/2014/main" id="{16DB8EFA-FA30-09C6-94AF-D94B5A691DCD}"/>
              </a:ext>
            </a:extLst>
          </p:cNvPr>
          <p:cNvSpPr>
            <a:spLocks noGrp="1"/>
          </p:cNvSpPr>
          <p:nvPr/>
        </p:nvSpPr>
        <p:spPr>
          <a:xfrm>
            <a:off x="442275" y="92387"/>
            <a:ext cx="3192175"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坎尼边缘检测子</a:t>
            </a:r>
          </a:p>
        </p:txBody>
      </p:sp>
      <p:cxnSp>
        <p:nvCxnSpPr>
          <p:cNvPr id="6" name="直线连接符 4">
            <a:extLst>
              <a:ext uri="{FF2B5EF4-FFF2-40B4-BE49-F238E27FC236}">
                <a16:creationId xmlns:a16="http://schemas.microsoft.com/office/drawing/2014/main" id="{DB341FA0-0284-A3CD-DBBA-82B8C5686FF3}"/>
              </a:ext>
            </a:extLst>
          </p:cNvPr>
          <p:cNvCxnSpPr/>
          <p:nvPr/>
        </p:nvCxnSpPr>
        <p:spPr>
          <a:xfrm>
            <a:off x="376469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05FA51CC-247C-A6EB-60C4-F453A701C88A}"/>
              </a:ext>
            </a:extLst>
          </p:cNvPr>
          <p:cNvSpPr/>
          <p:nvPr/>
        </p:nvSpPr>
        <p:spPr>
          <a:xfrm>
            <a:off x="314325" y="1281548"/>
            <a:ext cx="8445478" cy="2862322"/>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Canny</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边缘检测步骤</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971550" lvl="1" indent="-514350">
              <a:spcBef>
                <a:spcPts val="1200"/>
              </a:spcBef>
              <a:buFont typeface="+mj-lt"/>
              <a:buAutoNum type="arabicPeriod"/>
            </a:pPr>
            <a:r>
              <a:rPr kumimoji="1" lang="zh-CN" altLang="en-US" sz="28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rPr>
              <a:t>高斯滤波</a:t>
            </a:r>
            <a:endParaRPr kumimoji="1" lang="en-US" altLang="zh-CN" sz="28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endParaRPr>
          </a:p>
          <a:p>
            <a:pPr marL="971550" lvl="1" indent="-514350">
              <a:spcBef>
                <a:spcPts val="1200"/>
              </a:spcBef>
              <a:buFont typeface="+mj-lt"/>
              <a:buAutoNum type="arabicPeriod"/>
            </a:pPr>
            <a:r>
              <a:rPr kumimoji="1" lang="zh-CN" altLang="en-US" sz="28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rPr>
              <a:t>计算图像梯度幅值与梯度方向</a:t>
            </a:r>
            <a:endParaRPr kumimoji="1" lang="en-US" altLang="zh-CN" sz="28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endParaRPr>
          </a:p>
          <a:p>
            <a:pPr marL="971550" lvl="1" indent="-514350">
              <a:spcBef>
                <a:spcPts val="1200"/>
              </a:spcBef>
              <a:buFont typeface="+mj-lt"/>
              <a:buAutoNum type="arabicPeriod"/>
            </a:pPr>
            <a:r>
              <a:rPr kumimoji="1" lang="zh-CN" altLang="en-US" sz="28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rPr>
              <a:t>非极大值抑制</a:t>
            </a:r>
            <a:endParaRPr kumimoji="1" lang="en-US" altLang="zh-CN" sz="28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endParaRPr>
          </a:p>
          <a:p>
            <a:pPr marL="971550" lvl="1" indent="-514350">
              <a:spcBef>
                <a:spcPts val="1200"/>
              </a:spcBef>
              <a:buFont typeface="+mj-lt"/>
              <a:buAutoNum type="arabicPeriod"/>
            </a:pPr>
            <a:r>
              <a:rPr kumimoji="1" lang="zh-CN" altLang="en-US" sz="28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rPr>
              <a:t>双阈值筛选边缘</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spTree>
    <p:extLst>
      <p:ext uri="{BB962C8B-B14F-4D97-AF65-F5344CB8AC3E}">
        <p14:creationId xmlns:p14="http://schemas.microsoft.com/office/powerpoint/2010/main" val="3369765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FC480-0308-D26A-5D65-882EB984BD8A}"/>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992D3F7F-193A-E383-B114-3AFCAB5F8F9B}"/>
              </a:ext>
            </a:extLst>
          </p:cNvPr>
          <p:cNvPicPr>
            <a:picLocks noChangeAspect="1"/>
          </p:cNvPicPr>
          <p:nvPr/>
        </p:nvPicPr>
        <p:blipFill>
          <a:blip r:embed="rId3"/>
          <a:stretch>
            <a:fillRect/>
          </a:stretch>
        </p:blipFill>
        <p:spPr>
          <a:xfrm>
            <a:off x="4626013" y="2144551"/>
            <a:ext cx="2740659" cy="1090764"/>
          </a:xfrm>
          <a:prstGeom prst="rect">
            <a:avLst/>
          </a:prstGeom>
        </p:spPr>
      </p:pic>
      <p:pic>
        <p:nvPicPr>
          <p:cNvPr id="9" name="图片 8">
            <a:extLst>
              <a:ext uri="{FF2B5EF4-FFF2-40B4-BE49-F238E27FC236}">
                <a16:creationId xmlns:a16="http://schemas.microsoft.com/office/drawing/2014/main" id="{8A9E66D3-3919-9668-A275-6DDB7C0B0A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a:extLst>
              <a:ext uri="{FF2B5EF4-FFF2-40B4-BE49-F238E27FC236}">
                <a16:creationId xmlns:a16="http://schemas.microsoft.com/office/drawing/2014/main" id="{A5A37EB5-DAD5-E192-A425-4FCEDA61334B}"/>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a:extLst>
              <a:ext uri="{FF2B5EF4-FFF2-40B4-BE49-F238E27FC236}">
                <a16:creationId xmlns:a16="http://schemas.microsoft.com/office/drawing/2014/main" id="{9B2F8CC0-F662-9EC2-36A4-CC267C336A7D}"/>
              </a:ext>
            </a:extLst>
          </p:cNvPr>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The Canny Edge Detector</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a:extLst>
              <a:ext uri="{FF2B5EF4-FFF2-40B4-BE49-F238E27FC236}">
                <a16:creationId xmlns:a16="http://schemas.microsoft.com/office/drawing/2014/main" id="{62A80783-2565-CE42-7BDB-25E71B7540D7}"/>
              </a:ext>
            </a:extLst>
          </p:cNvPr>
          <p:cNvSpPr>
            <a:spLocks noGrp="1"/>
          </p:cNvSpPr>
          <p:nvPr/>
        </p:nvSpPr>
        <p:spPr>
          <a:xfrm>
            <a:off x="442275" y="92387"/>
            <a:ext cx="3192175"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坎尼边缘检测子</a:t>
            </a:r>
          </a:p>
        </p:txBody>
      </p:sp>
      <p:cxnSp>
        <p:nvCxnSpPr>
          <p:cNvPr id="6" name="直线连接符 4">
            <a:extLst>
              <a:ext uri="{FF2B5EF4-FFF2-40B4-BE49-F238E27FC236}">
                <a16:creationId xmlns:a16="http://schemas.microsoft.com/office/drawing/2014/main" id="{44369311-345A-ACC1-E506-8B6B82C081CC}"/>
              </a:ext>
            </a:extLst>
          </p:cNvPr>
          <p:cNvCxnSpPr/>
          <p:nvPr/>
        </p:nvCxnSpPr>
        <p:spPr>
          <a:xfrm>
            <a:off x="376469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8F1F5E5E-D77C-BB04-EED9-AACB1BB4CE49}"/>
              </a:ext>
            </a:extLst>
          </p:cNvPr>
          <p:cNvSpPr/>
          <p:nvPr/>
        </p:nvSpPr>
        <p:spPr>
          <a:xfrm>
            <a:off x="314325" y="1281548"/>
            <a:ext cx="8445478" cy="1692771"/>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Canny</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边缘检测步骤</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971550" lvl="1" indent="-514350">
              <a:spcBef>
                <a:spcPts val="1200"/>
              </a:spcBef>
              <a:buFont typeface="+mj-lt"/>
              <a:buAutoNum type="arabicPeriod"/>
            </a:pPr>
            <a:r>
              <a:rPr kumimoji="1" lang="zh-CN" altLang="en-US" sz="28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rPr>
              <a:t>高斯滤波</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（平滑图像，减少噪声）</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971550" lvl="1" indent="-514350">
              <a:spcBef>
                <a:spcPts val="1200"/>
              </a:spcBef>
              <a:buFont typeface="+mj-lt"/>
              <a:buAutoNum type="arabicPeriod"/>
            </a:pPr>
            <a:endParaRPr kumimoji="1" lang="en-US" altLang="zh-CN" sz="28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endParaRPr>
          </a:p>
        </p:txBody>
      </p:sp>
      <p:pic>
        <p:nvPicPr>
          <p:cNvPr id="4" name="图片 3">
            <a:extLst>
              <a:ext uri="{FF2B5EF4-FFF2-40B4-BE49-F238E27FC236}">
                <a16:creationId xmlns:a16="http://schemas.microsoft.com/office/drawing/2014/main" id="{5FC6B6DF-720C-7624-C25C-98AF6F1839A5}"/>
              </a:ext>
            </a:extLst>
          </p:cNvPr>
          <p:cNvPicPr>
            <a:picLocks noChangeAspect="1"/>
          </p:cNvPicPr>
          <p:nvPr/>
        </p:nvPicPr>
        <p:blipFill rotWithShape="1">
          <a:blip r:embed="rId5"/>
          <a:srcRect l="21219"/>
          <a:stretch/>
        </p:blipFill>
        <p:spPr>
          <a:xfrm>
            <a:off x="1076619" y="3953392"/>
            <a:ext cx="6689994" cy="2944604"/>
          </a:xfrm>
          <a:prstGeom prst="rect">
            <a:avLst/>
          </a:prstGeom>
        </p:spPr>
      </p:pic>
      <p:sp>
        <p:nvSpPr>
          <p:cNvPr id="10" name="文本框 9">
            <a:extLst>
              <a:ext uri="{FF2B5EF4-FFF2-40B4-BE49-F238E27FC236}">
                <a16:creationId xmlns:a16="http://schemas.microsoft.com/office/drawing/2014/main" id="{9990C39B-CD4E-612C-332E-624DBF4BD38A}"/>
              </a:ext>
            </a:extLst>
          </p:cNvPr>
          <p:cNvSpPr txBox="1"/>
          <p:nvPr/>
        </p:nvSpPr>
        <p:spPr>
          <a:xfrm>
            <a:off x="2441587" y="2590263"/>
            <a:ext cx="1980029" cy="523220"/>
          </a:xfrm>
          <a:prstGeom prst="rect">
            <a:avLst/>
          </a:prstGeom>
          <a:noFill/>
        </p:spPr>
        <p:txBody>
          <a:bodyPr wrap="none" rtlCol="0">
            <a:spAutoFit/>
          </a:bodyPr>
          <a:lstStyle/>
          <a:p>
            <a:r>
              <a:rPr lang="zh-CN" altLang="en-US" sz="2800" dirty="0">
                <a:latin typeface="宋体" panose="02010600030101010101" pitchFamily="2" charset="-122"/>
                <a:ea typeface="宋体" panose="02010600030101010101" pitchFamily="2" charset="-122"/>
              </a:rPr>
              <a:t>高斯函数：</a:t>
            </a:r>
          </a:p>
        </p:txBody>
      </p:sp>
      <p:sp>
        <p:nvSpPr>
          <p:cNvPr id="11" name="文本框 10">
            <a:extLst>
              <a:ext uri="{FF2B5EF4-FFF2-40B4-BE49-F238E27FC236}">
                <a16:creationId xmlns:a16="http://schemas.microsoft.com/office/drawing/2014/main" id="{445E52F7-5B78-9720-DCB8-E8050EAD3ADA}"/>
              </a:ext>
            </a:extLst>
          </p:cNvPr>
          <p:cNvSpPr txBox="1"/>
          <p:nvPr/>
        </p:nvSpPr>
        <p:spPr>
          <a:xfrm>
            <a:off x="735849" y="3252647"/>
            <a:ext cx="3775393" cy="523220"/>
          </a:xfrm>
          <a:prstGeom prst="rect">
            <a:avLst/>
          </a:prstGeom>
          <a:noFill/>
        </p:spPr>
        <p:txBody>
          <a:bodyPr wrap="none" rtlCol="0">
            <a:spAutoFit/>
          </a:bodyPr>
          <a:lstStyle/>
          <a:p>
            <a:r>
              <a:rPr lang="zh-CN" altLang="en-US" sz="2800" dirty="0">
                <a:latin typeface="宋体" panose="02010600030101010101" pitchFamily="2" charset="-122"/>
                <a:ea typeface="宋体" panose="02010600030101010101" pitchFamily="2" charset="-122"/>
              </a:rPr>
              <a:t>卷积后得到平滑图像：</a:t>
            </a:r>
          </a:p>
        </p:txBody>
      </p:sp>
      <p:pic>
        <p:nvPicPr>
          <p:cNvPr id="14" name="图片 13">
            <a:extLst>
              <a:ext uri="{FF2B5EF4-FFF2-40B4-BE49-F238E27FC236}">
                <a16:creationId xmlns:a16="http://schemas.microsoft.com/office/drawing/2014/main" id="{095C6BEB-E115-56CF-BFD4-9D55D474CA51}"/>
              </a:ext>
            </a:extLst>
          </p:cNvPr>
          <p:cNvPicPr>
            <a:picLocks noChangeAspect="1"/>
          </p:cNvPicPr>
          <p:nvPr/>
        </p:nvPicPr>
        <p:blipFill>
          <a:blip r:embed="rId6"/>
          <a:stretch>
            <a:fillRect/>
          </a:stretch>
        </p:blipFill>
        <p:spPr>
          <a:xfrm>
            <a:off x="4572000" y="3179469"/>
            <a:ext cx="3870548" cy="692818"/>
          </a:xfrm>
          <a:prstGeom prst="rect">
            <a:avLst/>
          </a:prstGeom>
        </p:spPr>
      </p:pic>
    </p:spTree>
    <p:extLst>
      <p:ext uri="{BB962C8B-B14F-4D97-AF65-F5344CB8AC3E}">
        <p14:creationId xmlns:p14="http://schemas.microsoft.com/office/powerpoint/2010/main" val="3456243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79BF2-CD54-2AAC-461F-090F38B6FA27}"/>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652D9450-D407-1AA7-5FF1-05F096D1E0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a:extLst>
              <a:ext uri="{FF2B5EF4-FFF2-40B4-BE49-F238E27FC236}">
                <a16:creationId xmlns:a16="http://schemas.microsoft.com/office/drawing/2014/main" id="{DA75A74F-3D17-11D5-120C-0AC119C3072F}"/>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a:extLst>
              <a:ext uri="{FF2B5EF4-FFF2-40B4-BE49-F238E27FC236}">
                <a16:creationId xmlns:a16="http://schemas.microsoft.com/office/drawing/2014/main" id="{67CA176F-3835-0270-3D72-1757E95C002A}"/>
              </a:ext>
            </a:extLst>
          </p:cNvPr>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The Canny Edge Detector</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a:extLst>
              <a:ext uri="{FF2B5EF4-FFF2-40B4-BE49-F238E27FC236}">
                <a16:creationId xmlns:a16="http://schemas.microsoft.com/office/drawing/2014/main" id="{2A350CF5-6419-5254-1590-FE47D9E01581}"/>
              </a:ext>
            </a:extLst>
          </p:cNvPr>
          <p:cNvSpPr>
            <a:spLocks noGrp="1"/>
          </p:cNvSpPr>
          <p:nvPr/>
        </p:nvSpPr>
        <p:spPr>
          <a:xfrm>
            <a:off x="442275" y="92387"/>
            <a:ext cx="3192175"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坎尼边缘检测子</a:t>
            </a:r>
          </a:p>
        </p:txBody>
      </p:sp>
      <p:cxnSp>
        <p:nvCxnSpPr>
          <p:cNvPr id="6" name="直线连接符 4">
            <a:extLst>
              <a:ext uri="{FF2B5EF4-FFF2-40B4-BE49-F238E27FC236}">
                <a16:creationId xmlns:a16="http://schemas.microsoft.com/office/drawing/2014/main" id="{A3D227F3-D0D5-B8BF-6F38-04538AF053DA}"/>
              </a:ext>
            </a:extLst>
          </p:cNvPr>
          <p:cNvCxnSpPr/>
          <p:nvPr/>
        </p:nvCxnSpPr>
        <p:spPr>
          <a:xfrm>
            <a:off x="376469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BFC65D8C-1C28-2076-D298-96B75654A3BF}"/>
              </a:ext>
            </a:extLst>
          </p:cNvPr>
          <p:cNvSpPr/>
          <p:nvPr/>
        </p:nvSpPr>
        <p:spPr>
          <a:xfrm>
            <a:off x="314325" y="1281548"/>
            <a:ext cx="8445478" cy="1692771"/>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Canny</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边缘检测步骤</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971550" lvl="1" indent="-514350">
              <a:spcBef>
                <a:spcPts val="1200"/>
              </a:spcBef>
              <a:buFont typeface="+mj-lt"/>
              <a:buAutoNum type="arabicPeriod" startAt="2"/>
            </a:pPr>
            <a:r>
              <a:rPr kumimoji="1" lang="zh-CN" altLang="en-US" sz="28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rPr>
              <a:t>计算图像梯度幅值与梯度方向</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971550" lvl="1" indent="-514350">
              <a:spcBef>
                <a:spcPts val="1200"/>
              </a:spcBef>
              <a:buFont typeface="+mj-lt"/>
              <a:buAutoNum type="arabicPeriod" startAt="2"/>
            </a:pPr>
            <a:endParaRPr kumimoji="1" lang="en-US" altLang="zh-CN" sz="28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endParaRPr>
          </a:p>
        </p:txBody>
      </p:sp>
      <p:pic>
        <p:nvPicPr>
          <p:cNvPr id="7" name="图片 6">
            <a:extLst>
              <a:ext uri="{FF2B5EF4-FFF2-40B4-BE49-F238E27FC236}">
                <a16:creationId xmlns:a16="http://schemas.microsoft.com/office/drawing/2014/main" id="{A7AA69ED-D934-903D-DC26-E4905CC0CEFB}"/>
              </a:ext>
            </a:extLst>
          </p:cNvPr>
          <p:cNvPicPr>
            <a:picLocks noChangeAspect="1"/>
          </p:cNvPicPr>
          <p:nvPr/>
        </p:nvPicPr>
        <p:blipFill>
          <a:blip r:embed="rId4"/>
          <a:stretch>
            <a:fillRect/>
          </a:stretch>
        </p:blipFill>
        <p:spPr>
          <a:xfrm>
            <a:off x="2779424" y="2601786"/>
            <a:ext cx="5631892" cy="1826989"/>
          </a:xfrm>
          <a:prstGeom prst="rect">
            <a:avLst/>
          </a:prstGeom>
        </p:spPr>
      </p:pic>
      <p:sp>
        <p:nvSpPr>
          <p:cNvPr id="12" name="文本框 11">
            <a:extLst>
              <a:ext uri="{FF2B5EF4-FFF2-40B4-BE49-F238E27FC236}">
                <a16:creationId xmlns:a16="http://schemas.microsoft.com/office/drawing/2014/main" id="{BE465F21-DBAF-07C1-788C-9D363CB8E361}"/>
              </a:ext>
            </a:extLst>
          </p:cNvPr>
          <p:cNvSpPr txBox="1"/>
          <p:nvPr/>
        </p:nvSpPr>
        <p:spPr>
          <a:xfrm>
            <a:off x="898743" y="2670428"/>
            <a:ext cx="1980029" cy="523220"/>
          </a:xfrm>
          <a:prstGeom prst="rect">
            <a:avLst/>
          </a:prstGeom>
          <a:noFill/>
        </p:spPr>
        <p:txBody>
          <a:bodyPr wrap="none" rtlCol="0">
            <a:spAutoFit/>
          </a:bodyPr>
          <a:lstStyle/>
          <a:p>
            <a:r>
              <a:rPr lang="zh-CN" altLang="en-US" sz="2800" dirty="0">
                <a:latin typeface="宋体" panose="02010600030101010101" pitchFamily="2" charset="-122"/>
                <a:ea typeface="宋体" panose="02010600030101010101" pitchFamily="2" charset="-122"/>
              </a:rPr>
              <a:t>梯度幅值：</a:t>
            </a:r>
          </a:p>
        </p:txBody>
      </p:sp>
      <p:sp>
        <p:nvSpPr>
          <p:cNvPr id="15" name="文本框 14">
            <a:extLst>
              <a:ext uri="{FF2B5EF4-FFF2-40B4-BE49-F238E27FC236}">
                <a16:creationId xmlns:a16="http://schemas.microsoft.com/office/drawing/2014/main" id="{059D79ED-3E49-3737-A655-3BE3667B5C3D}"/>
              </a:ext>
            </a:extLst>
          </p:cNvPr>
          <p:cNvSpPr txBox="1"/>
          <p:nvPr/>
        </p:nvSpPr>
        <p:spPr>
          <a:xfrm>
            <a:off x="898743" y="3620369"/>
            <a:ext cx="1980029" cy="523220"/>
          </a:xfrm>
          <a:prstGeom prst="rect">
            <a:avLst/>
          </a:prstGeom>
          <a:noFill/>
        </p:spPr>
        <p:txBody>
          <a:bodyPr wrap="none" rtlCol="0">
            <a:spAutoFit/>
          </a:bodyPr>
          <a:lstStyle/>
          <a:p>
            <a:r>
              <a:rPr lang="zh-CN" altLang="en-US" sz="2800" dirty="0">
                <a:latin typeface="宋体" panose="02010600030101010101" pitchFamily="2" charset="-122"/>
                <a:ea typeface="宋体" panose="02010600030101010101" pitchFamily="2" charset="-122"/>
              </a:rPr>
              <a:t>梯度方向：</a:t>
            </a:r>
          </a:p>
        </p:txBody>
      </p:sp>
      <p:pic>
        <p:nvPicPr>
          <p:cNvPr id="14" name="图片 13">
            <a:extLst>
              <a:ext uri="{FF2B5EF4-FFF2-40B4-BE49-F238E27FC236}">
                <a16:creationId xmlns:a16="http://schemas.microsoft.com/office/drawing/2014/main" id="{2759D51C-547C-264D-391F-0A13D4523DD4}"/>
              </a:ext>
            </a:extLst>
          </p:cNvPr>
          <p:cNvPicPr>
            <a:picLocks noChangeAspect="1"/>
          </p:cNvPicPr>
          <p:nvPr/>
        </p:nvPicPr>
        <p:blipFill>
          <a:blip r:embed="rId5"/>
          <a:stretch>
            <a:fillRect/>
          </a:stretch>
        </p:blipFill>
        <p:spPr>
          <a:xfrm>
            <a:off x="3524850" y="4694123"/>
            <a:ext cx="2579259" cy="335384"/>
          </a:xfrm>
          <a:prstGeom prst="rect">
            <a:avLst/>
          </a:prstGeom>
        </p:spPr>
      </p:pic>
      <p:pic>
        <p:nvPicPr>
          <p:cNvPr id="17" name="图片 16">
            <a:extLst>
              <a:ext uri="{FF2B5EF4-FFF2-40B4-BE49-F238E27FC236}">
                <a16:creationId xmlns:a16="http://schemas.microsoft.com/office/drawing/2014/main" id="{3AB3D816-C5E7-3F48-18FC-7E8247FFA954}"/>
              </a:ext>
            </a:extLst>
          </p:cNvPr>
          <p:cNvPicPr>
            <a:picLocks noChangeAspect="1"/>
          </p:cNvPicPr>
          <p:nvPr/>
        </p:nvPicPr>
        <p:blipFill>
          <a:blip r:embed="rId6"/>
          <a:stretch>
            <a:fillRect/>
          </a:stretch>
        </p:blipFill>
        <p:spPr>
          <a:xfrm>
            <a:off x="5861629" y="5455121"/>
            <a:ext cx="2485211" cy="365015"/>
          </a:xfrm>
          <a:prstGeom prst="rect">
            <a:avLst/>
          </a:prstGeom>
        </p:spPr>
      </p:pic>
      <p:sp>
        <p:nvSpPr>
          <p:cNvPr id="19" name="弧形 18">
            <a:extLst>
              <a:ext uri="{FF2B5EF4-FFF2-40B4-BE49-F238E27FC236}">
                <a16:creationId xmlns:a16="http://schemas.microsoft.com/office/drawing/2014/main" id="{D4A13207-FDE7-09FA-4527-A891AB27AD51}"/>
              </a:ext>
            </a:extLst>
          </p:cNvPr>
          <p:cNvSpPr/>
          <p:nvPr/>
        </p:nvSpPr>
        <p:spPr>
          <a:xfrm rot="5930544">
            <a:off x="5327356" y="3778622"/>
            <a:ext cx="1331089" cy="1103975"/>
          </a:xfrm>
          <a:prstGeom prst="arc">
            <a:avLst>
              <a:gd name="adj1" fmla="val 16200000"/>
              <a:gd name="adj2" fmla="val 20072705"/>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弧形 19">
            <a:extLst>
              <a:ext uri="{FF2B5EF4-FFF2-40B4-BE49-F238E27FC236}">
                <a16:creationId xmlns:a16="http://schemas.microsoft.com/office/drawing/2014/main" id="{B7F76D52-0F66-7B56-060C-46181D0AC272}"/>
              </a:ext>
            </a:extLst>
          </p:cNvPr>
          <p:cNvSpPr/>
          <p:nvPr/>
        </p:nvSpPr>
        <p:spPr>
          <a:xfrm rot="3703102">
            <a:off x="6182224" y="3929819"/>
            <a:ext cx="1748171" cy="1474542"/>
          </a:xfrm>
          <a:prstGeom prst="arc">
            <a:avLst>
              <a:gd name="adj1" fmla="val 13334381"/>
              <a:gd name="adj2" fmla="val 20946088"/>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1DCC95E5-8EF6-F4A3-CF67-C8D320E5394A}"/>
              </a:ext>
            </a:extLst>
          </p:cNvPr>
          <p:cNvSpPr txBox="1"/>
          <p:nvPr/>
        </p:nvSpPr>
        <p:spPr>
          <a:xfrm>
            <a:off x="314325" y="5028741"/>
            <a:ext cx="4801314" cy="784830"/>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     梯度计算</a:t>
            </a:r>
            <a:endParaRPr lang="en-US" altLang="zh-CN" sz="2400" dirty="0">
              <a:latin typeface="宋体" panose="02010600030101010101" pitchFamily="2" charset="-122"/>
              <a:ea typeface="宋体" panose="02010600030101010101" pitchFamily="2" charset="-122"/>
            </a:endParaRPr>
          </a:p>
          <a:p>
            <a:pPr algn="ctr">
              <a:spcBef>
                <a:spcPts val="600"/>
              </a:spcBef>
            </a:pPr>
            <a:r>
              <a:rPr lang="zh-CN" altLang="en-US" sz="1600" dirty="0">
                <a:latin typeface="宋体" panose="02010600030101010101" pitchFamily="2" charset="-122"/>
                <a:ea typeface="宋体" panose="02010600030101010101" pitchFamily="2" charset="-122"/>
              </a:rPr>
              <a:t>用卷积后的图像，自定义梯度算子</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例如</a:t>
            </a:r>
            <a:r>
              <a:rPr lang="en-US" altLang="zh-CN" sz="1600" dirty="0">
                <a:latin typeface="宋体" panose="02010600030101010101" pitchFamily="2" charset="-122"/>
                <a:ea typeface="宋体" panose="02010600030101010101" pitchFamily="2" charset="-122"/>
              </a:rPr>
              <a:t>Sobel</a:t>
            </a:r>
            <a:r>
              <a:rPr lang="zh-CN" altLang="en-US" sz="1600" dirty="0">
                <a:latin typeface="宋体" panose="02010600030101010101" pitchFamily="2" charset="-122"/>
                <a:ea typeface="宋体" panose="02010600030101010101" pitchFamily="2" charset="-122"/>
              </a:rPr>
              <a:t>算子</a:t>
            </a:r>
            <a:r>
              <a:rPr lang="en-US" altLang="zh-CN"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AC25BE29-3E73-1E68-A7FA-A709701A70AC}"/>
              </a:ext>
            </a:extLst>
          </p:cNvPr>
          <p:cNvSpPr txBox="1"/>
          <p:nvPr/>
        </p:nvSpPr>
        <p:spPr>
          <a:xfrm>
            <a:off x="525857" y="5958246"/>
            <a:ext cx="8119530" cy="523220"/>
          </a:xfrm>
          <a:prstGeom prst="rect">
            <a:avLst/>
          </a:prstGeom>
          <a:noFill/>
        </p:spPr>
        <p:txBody>
          <a:bodyPr wrap="none" rtlCol="0">
            <a:spAutoFit/>
          </a:bodyPr>
          <a:lstStyle/>
          <a:p>
            <a:r>
              <a:rPr lang="zh-CN" altLang="en-US" sz="2800" b="1" dirty="0">
                <a:solidFill>
                  <a:srgbClr val="C00000"/>
                </a:solidFill>
                <a:latin typeface="宋体" panose="02010600030101010101" pitchFamily="2" charset="-122"/>
                <a:ea typeface="宋体" panose="02010600030101010101" pitchFamily="2" charset="-122"/>
              </a:rPr>
              <a:t>梯度图像通常在局部极大值附近包含宽脊，需细化</a:t>
            </a:r>
          </a:p>
        </p:txBody>
      </p:sp>
    </p:spTree>
    <p:extLst>
      <p:ext uri="{BB962C8B-B14F-4D97-AF65-F5344CB8AC3E}">
        <p14:creationId xmlns:p14="http://schemas.microsoft.com/office/powerpoint/2010/main" val="3424089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250"/>
                                        <p:tgtEl>
                                          <p:spTgt spid="19"/>
                                        </p:tgtEl>
                                      </p:cBhvr>
                                    </p:animEffect>
                                  </p:childTnLst>
                                </p:cTn>
                              </p:par>
                            </p:childTnLst>
                          </p:cTn>
                        </p:par>
                        <p:par>
                          <p:cTn id="12" fill="hold">
                            <p:stCondLst>
                              <p:cond delay="250"/>
                            </p:stCondLst>
                            <p:childTnLst>
                              <p:par>
                                <p:cTn id="13" presetID="1"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250"/>
                                        <p:tgtEl>
                                          <p:spTgt spid="20"/>
                                        </p:tgtEl>
                                      </p:cBhvr>
                                    </p:animEffect>
                                  </p:childTnLst>
                                </p:cTn>
                              </p:par>
                            </p:childTnLst>
                          </p:cTn>
                        </p:par>
                        <p:par>
                          <p:cTn id="20" fill="hold">
                            <p:stCondLst>
                              <p:cond delay="250"/>
                            </p:stCondLst>
                            <p:childTnLst>
                              <p:par>
                                <p:cTn id="21" presetID="1"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6563B-C73A-BE32-5133-1757E9A75CDB}"/>
            </a:ext>
          </a:extLst>
        </p:cNvPr>
        <p:cNvGrpSpPr/>
        <p:nvPr/>
      </p:nvGrpSpPr>
      <p:grpSpPr>
        <a:xfrm>
          <a:off x="0" y="0"/>
          <a:ext cx="0" cy="0"/>
          <a:chOff x="0" y="0"/>
          <a:chExt cx="0" cy="0"/>
        </a:xfrm>
      </p:grpSpPr>
      <p:graphicFrame>
        <p:nvGraphicFramePr>
          <p:cNvPr id="14" name="表格 13">
            <a:extLst>
              <a:ext uri="{FF2B5EF4-FFF2-40B4-BE49-F238E27FC236}">
                <a16:creationId xmlns:a16="http://schemas.microsoft.com/office/drawing/2014/main" id="{E83C0F21-3733-5A79-F81E-79AE70334F8F}"/>
              </a:ext>
            </a:extLst>
          </p:cNvPr>
          <p:cNvGraphicFramePr>
            <a:graphicFrameLocks noGrp="1"/>
          </p:cNvGraphicFramePr>
          <p:nvPr>
            <p:extLst>
              <p:ext uri="{D42A27DB-BD31-4B8C-83A1-F6EECF244321}">
                <p14:modId xmlns:p14="http://schemas.microsoft.com/office/powerpoint/2010/main" val="651223454"/>
              </p:ext>
            </p:extLst>
          </p:nvPr>
        </p:nvGraphicFramePr>
        <p:xfrm>
          <a:off x="5469001" y="2749963"/>
          <a:ext cx="3192176" cy="2460339"/>
        </p:xfrm>
        <a:graphic>
          <a:graphicData uri="http://schemas.openxmlformats.org/drawingml/2006/table">
            <a:tbl>
              <a:tblPr firstRow="1" bandRow="1">
                <a:tableStyleId>{5C22544A-7EE6-4342-B048-85BDC9FD1C3A}</a:tableStyleId>
              </a:tblPr>
              <a:tblGrid>
                <a:gridCol w="399022">
                  <a:extLst>
                    <a:ext uri="{9D8B030D-6E8A-4147-A177-3AD203B41FA5}">
                      <a16:colId xmlns:a16="http://schemas.microsoft.com/office/drawing/2014/main" val="48354664"/>
                    </a:ext>
                  </a:extLst>
                </a:gridCol>
                <a:gridCol w="399022">
                  <a:extLst>
                    <a:ext uri="{9D8B030D-6E8A-4147-A177-3AD203B41FA5}">
                      <a16:colId xmlns:a16="http://schemas.microsoft.com/office/drawing/2014/main" val="4042038371"/>
                    </a:ext>
                  </a:extLst>
                </a:gridCol>
                <a:gridCol w="399022">
                  <a:extLst>
                    <a:ext uri="{9D8B030D-6E8A-4147-A177-3AD203B41FA5}">
                      <a16:colId xmlns:a16="http://schemas.microsoft.com/office/drawing/2014/main" val="2949231956"/>
                    </a:ext>
                  </a:extLst>
                </a:gridCol>
                <a:gridCol w="399022">
                  <a:extLst>
                    <a:ext uri="{9D8B030D-6E8A-4147-A177-3AD203B41FA5}">
                      <a16:colId xmlns:a16="http://schemas.microsoft.com/office/drawing/2014/main" val="934877398"/>
                    </a:ext>
                  </a:extLst>
                </a:gridCol>
                <a:gridCol w="399022">
                  <a:extLst>
                    <a:ext uri="{9D8B030D-6E8A-4147-A177-3AD203B41FA5}">
                      <a16:colId xmlns:a16="http://schemas.microsoft.com/office/drawing/2014/main" val="3311036574"/>
                    </a:ext>
                  </a:extLst>
                </a:gridCol>
                <a:gridCol w="399022">
                  <a:extLst>
                    <a:ext uri="{9D8B030D-6E8A-4147-A177-3AD203B41FA5}">
                      <a16:colId xmlns:a16="http://schemas.microsoft.com/office/drawing/2014/main" val="3010770218"/>
                    </a:ext>
                  </a:extLst>
                </a:gridCol>
                <a:gridCol w="399022">
                  <a:extLst>
                    <a:ext uri="{9D8B030D-6E8A-4147-A177-3AD203B41FA5}">
                      <a16:colId xmlns:a16="http://schemas.microsoft.com/office/drawing/2014/main" val="3346224997"/>
                    </a:ext>
                  </a:extLst>
                </a:gridCol>
                <a:gridCol w="399022">
                  <a:extLst>
                    <a:ext uri="{9D8B030D-6E8A-4147-A177-3AD203B41FA5}">
                      <a16:colId xmlns:a16="http://schemas.microsoft.com/office/drawing/2014/main" val="294206681"/>
                    </a:ext>
                  </a:extLst>
                </a:gridCol>
              </a:tblGrid>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846753461"/>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144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208</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210</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189</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173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127</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787353747"/>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175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184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18</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51</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161</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159</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1379123245"/>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158</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175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66</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153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160</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1647397629"/>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145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143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27</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32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160</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156</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224088840"/>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126</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154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144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141</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180</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123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711475592"/>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6</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818248300"/>
                  </a:ext>
                </a:extLst>
              </a:tr>
            </a:tbl>
          </a:graphicData>
        </a:graphic>
      </p:graphicFrame>
      <p:pic>
        <p:nvPicPr>
          <p:cNvPr id="9" name="图片 8">
            <a:extLst>
              <a:ext uri="{FF2B5EF4-FFF2-40B4-BE49-F238E27FC236}">
                <a16:creationId xmlns:a16="http://schemas.microsoft.com/office/drawing/2014/main" id="{AA347E00-1FBB-CA00-A769-3DCE8D7223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a:extLst>
              <a:ext uri="{FF2B5EF4-FFF2-40B4-BE49-F238E27FC236}">
                <a16:creationId xmlns:a16="http://schemas.microsoft.com/office/drawing/2014/main" id="{10D9FD18-C6D9-055D-D0CD-0097EC44F203}"/>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a:extLst>
              <a:ext uri="{FF2B5EF4-FFF2-40B4-BE49-F238E27FC236}">
                <a16:creationId xmlns:a16="http://schemas.microsoft.com/office/drawing/2014/main" id="{79E279BE-611E-4A27-F1DD-739B75D1A02B}"/>
              </a:ext>
            </a:extLst>
          </p:cNvPr>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The Canny Edge Detector</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a:extLst>
              <a:ext uri="{FF2B5EF4-FFF2-40B4-BE49-F238E27FC236}">
                <a16:creationId xmlns:a16="http://schemas.microsoft.com/office/drawing/2014/main" id="{6D362D2B-AA04-3D12-2A8F-4DD9C56C7E95}"/>
              </a:ext>
            </a:extLst>
          </p:cNvPr>
          <p:cNvSpPr>
            <a:spLocks noGrp="1"/>
          </p:cNvSpPr>
          <p:nvPr/>
        </p:nvSpPr>
        <p:spPr>
          <a:xfrm>
            <a:off x="442275" y="92387"/>
            <a:ext cx="3192175"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坎尼边缘检测子</a:t>
            </a:r>
          </a:p>
        </p:txBody>
      </p:sp>
      <p:cxnSp>
        <p:nvCxnSpPr>
          <p:cNvPr id="6" name="直线连接符 4">
            <a:extLst>
              <a:ext uri="{FF2B5EF4-FFF2-40B4-BE49-F238E27FC236}">
                <a16:creationId xmlns:a16="http://schemas.microsoft.com/office/drawing/2014/main" id="{8E0A17D2-095A-5A5F-48C9-1DBF76BE7E80}"/>
              </a:ext>
            </a:extLst>
          </p:cNvPr>
          <p:cNvCxnSpPr/>
          <p:nvPr/>
        </p:nvCxnSpPr>
        <p:spPr>
          <a:xfrm>
            <a:off x="376469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CAC30CEC-B5B4-EC8A-114E-AA2FE32C84D4}"/>
              </a:ext>
            </a:extLst>
          </p:cNvPr>
          <p:cNvSpPr/>
          <p:nvPr/>
        </p:nvSpPr>
        <p:spPr>
          <a:xfrm>
            <a:off x="314325" y="1281548"/>
            <a:ext cx="8445478" cy="1692771"/>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Canny</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边缘检测步骤</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971550" lvl="1" indent="-514350">
              <a:spcBef>
                <a:spcPts val="1200"/>
              </a:spcBef>
              <a:buFont typeface="+mj-lt"/>
              <a:buAutoNum type="arabicPeriod" startAt="2"/>
            </a:pPr>
            <a:r>
              <a:rPr kumimoji="1" lang="zh-CN" altLang="en-US" sz="28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rPr>
              <a:t>计算图像梯度幅值与梯度方向</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971550" lvl="1" indent="-514350">
              <a:spcBef>
                <a:spcPts val="1200"/>
              </a:spcBef>
              <a:buFont typeface="+mj-lt"/>
              <a:buAutoNum type="arabicPeriod" startAt="2"/>
            </a:pPr>
            <a:endParaRPr kumimoji="1" lang="en-US" altLang="zh-CN" sz="28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endParaRPr>
          </a:p>
        </p:txBody>
      </p:sp>
      <p:pic>
        <p:nvPicPr>
          <p:cNvPr id="8" name="图片 7">
            <a:extLst>
              <a:ext uri="{FF2B5EF4-FFF2-40B4-BE49-F238E27FC236}">
                <a16:creationId xmlns:a16="http://schemas.microsoft.com/office/drawing/2014/main" id="{ACB4DD9D-6933-0BA2-3974-D4696791E706}"/>
              </a:ext>
            </a:extLst>
          </p:cNvPr>
          <p:cNvPicPr>
            <a:picLocks noChangeAspect="1"/>
          </p:cNvPicPr>
          <p:nvPr/>
        </p:nvPicPr>
        <p:blipFill>
          <a:blip r:embed="rId4"/>
          <a:stretch>
            <a:fillRect/>
          </a:stretch>
        </p:blipFill>
        <p:spPr>
          <a:xfrm>
            <a:off x="393826" y="2697037"/>
            <a:ext cx="3266194" cy="2548663"/>
          </a:xfrm>
          <a:prstGeom prst="rect">
            <a:avLst/>
          </a:prstGeom>
        </p:spPr>
      </p:pic>
      <p:pic>
        <p:nvPicPr>
          <p:cNvPr id="11" name="图片 10">
            <a:extLst>
              <a:ext uri="{FF2B5EF4-FFF2-40B4-BE49-F238E27FC236}">
                <a16:creationId xmlns:a16="http://schemas.microsoft.com/office/drawing/2014/main" id="{18B52A1D-F095-08A6-DE69-E76DC7392E80}"/>
              </a:ext>
            </a:extLst>
          </p:cNvPr>
          <p:cNvPicPr>
            <a:picLocks noChangeAspect="1"/>
          </p:cNvPicPr>
          <p:nvPr/>
        </p:nvPicPr>
        <p:blipFill>
          <a:blip r:embed="rId5"/>
          <a:stretch>
            <a:fillRect/>
          </a:stretch>
        </p:blipFill>
        <p:spPr>
          <a:xfrm>
            <a:off x="4086191" y="3195322"/>
            <a:ext cx="901746" cy="1638384"/>
          </a:xfrm>
          <a:prstGeom prst="rect">
            <a:avLst/>
          </a:prstGeom>
        </p:spPr>
      </p:pic>
      <p:sp>
        <p:nvSpPr>
          <p:cNvPr id="22" name="文本框 21">
            <a:extLst>
              <a:ext uri="{FF2B5EF4-FFF2-40B4-BE49-F238E27FC236}">
                <a16:creationId xmlns:a16="http://schemas.microsoft.com/office/drawing/2014/main" id="{F5214613-4330-4705-BC98-FC6F36971938}"/>
              </a:ext>
            </a:extLst>
          </p:cNvPr>
          <p:cNvSpPr txBox="1"/>
          <p:nvPr/>
        </p:nvSpPr>
        <p:spPr>
          <a:xfrm>
            <a:off x="3928422" y="2761705"/>
            <a:ext cx="1326203" cy="369332"/>
          </a:xfrm>
          <a:prstGeom prst="rect">
            <a:avLst/>
          </a:prstGeom>
          <a:noFill/>
        </p:spPr>
        <p:txBody>
          <a:bodyPr wrap="square">
            <a:spAutoFit/>
          </a:bodyPr>
          <a:lstStyle/>
          <a:p>
            <a:r>
              <a:rPr lang="en-US" altLang="zh-CN" sz="1800" dirty="0">
                <a:latin typeface="宋体" panose="02010600030101010101" pitchFamily="2" charset="-122"/>
                <a:ea typeface="宋体" panose="02010600030101010101" pitchFamily="2" charset="-122"/>
              </a:rPr>
              <a:t>Sobel</a:t>
            </a:r>
            <a:r>
              <a:rPr lang="zh-CN" altLang="en-US" sz="1800" dirty="0">
                <a:latin typeface="宋体" panose="02010600030101010101" pitchFamily="2" charset="-122"/>
                <a:ea typeface="宋体" panose="02010600030101010101" pitchFamily="2" charset="-122"/>
              </a:rPr>
              <a:t>算子</a:t>
            </a:r>
            <a:endParaRPr lang="zh-CN" altLang="en-US" dirty="0"/>
          </a:p>
        </p:txBody>
      </p:sp>
      <p:sp>
        <p:nvSpPr>
          <p:cNvPr id="25" name="矩形 24">
            <a:extLst>
              <a:ext uri="{FF2B5EF4-FFF2-40B4-BE49-F238E27FC236}">
                <a16:creationId xmlns:a16="http://schemas.microsoft.com/office/drawing/2014/main" id="{0A3D7B7B-C083-4648-C8F7-C7012F2B8409}"/>
              </a:ext>
            </a:extLst>
          </p:cNvPr>
          <p:cNvSpPr/>
          <p:nvPr/>
        </p:nvSpPr>
        <p:spPr>
          <a:xfrm>
            <a:off x="442275" y="2761705"/>
            <a:ext cx="1166606" cy="104484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406F7798-D492-B189-EF9C-26A8B1AAA000}"/>
              </a:ext>
            </a:extLst>
          </p:cNvPr>
          <p:cNvSpPr/>
          <p:nvPr/>
        </p:nvSpPr>
        <p:spPr>
          <a:xfrm>
            <a:off x="435751" y="3102928"/>
            <a:ext cx="1166606" cy="104484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F8FF4ACD-71E6-2D55-1F9C-9A672A11150A}"/>
              </a:ext>
            </a:extLst>
          </p:cNvPr>
          <p:cNvSpPr/>
          <p:nvPr/>
        </p:nvSpPr>
        <p:spPr>
          <a:xfrm>
            <a:off x="440802" y="3468925"/>
            <a:ext cx="1166606" cy="104484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DCEEFA1C-B0AC-9502-9B70-4667F3686F38}"/>
              </a:ext>
            </a:extLst>
          </p:cNvPr>
          <p:cNvSpPr/>
          <p:nvPr/>
        </p:nvSpPr>
        <p:spPr>
          <a:xfrm>
            <a:off x="432221" y="4178479"/>
            <a:ext cx="1166606" cy="104484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621388D-8ED4-3195-D6DE-2F8E744B9844}"/>
              </a:ext>
            </a:extLst>
          </p:cNvPr>
          <p:cNvSpPr txBox="1"/>
          <p:nvPr/>
        </p:nvSpPr>
        <p:spPr>
          <a:xfrm>
            <a:off x="6282768" y="5335408"/>
            <a:ext cx="1578726" cy="369332"/>
          </a:xfrm>
          <a:prstGeom prst="rect">
            <a:avLst/>
          </a:prstGeom>
          <a:noFill/>
        </p:spPr>
        <p:txBody>
          <a:bodyPr wrap="square">
            <a:spAutoFit/>
          </a:bodyPr>
          <a:lstStyle/>
          <a:p>
            <a:r>
              <a:rPr lang="zh-CN" altLang="en-US" sz="1800" b="1" dirty="0">
                <a:latin typeface="宋体" panose="02010600030101010101" pitchFamily="2" charset="-122"/>
                <a:ea typeface="宋体" panose="02010600030101010101" pitchFamily="2" charset="-122"/>
              </a:rPr>
              <a:t>梯度幅值</a:t>
            </a:r>
            <a:r>
              <a:rPr lang="zh-CN" altLang="en-US" sz="1800" dirty="0">
                <a:latin typeface="宋体" panose="02010600030101010101" pitchFamily="2" charset="-122"/>
                <a:ea typeface="宋体" panose="02010600030101010101" pitchFamily="2" charset="-122"/>
              </a:rPr>
              <a:t>图像</a:t>
            </a:r>
            <a:endParaRPr lang="zh-CN" altLang="en-US" dirty="0"/>
          </a:p>
        </p:txBody>
      </p:sp>
      <p:sp>
        <p:nvSpPr>
          <p:cNvPr id="12" name="文本框 11">
            <a:extLst>
              <a:ext uri="{FF2B5EF4-FFF2-40B4-BE49-F238E27FC236}">
                <a16:creationId xmlns:a16="http://schemas.microsoft.com/office/drawing/2014/main" id="{08EB6111-FC41-CAAA-446D-90D2CC236471}"/>
              </a:ext>
            </a:extLst>
          </p:cNvPr>
          <p:cNvSpPr txBox="1"/>
          <p:nvPr/>
        </p:nvSpPr>
        <p:spPr>
          <a:xfrm>
            <a:off x="1415935" y="5312648"/>
            <a:ext cx="1166606" cy="369332"/>
          </a:xfrm>
          <a:prstGeom prst="rect">
            <a:avLst/>
          </a:prstGeom>
          <a:noFill/>
        </p:spPr>
        <p:txBody>
          <a:bodyPr wrap="square">
            <a:spAutoFit/>
          </a:bodyPr>
          <a:lstStyle/>
          <a:p>
            <a:r>
              <a:rPr lang="zh-CN" altLang="en-US" sz="1800" dirty="0">
                <a:latin typeface="宋体" panose="02010600030101010101" pitchFamily="2" charset="-122"/>
                <a:ea typeface="宋体" panose="02010600030101010101" pitchFamily="2" charset="-122"/>
              </a:rPr>
              <a:t>原始图像</a:t>
            </a:r>
            <a:endParaRPr lang="zh-CN" altLang="en-US" dirty="0"/>
          </a:p>
        </p:txBody>
      </p:sp>
    </p:spTree>
    <p:extLst>
      <p:ext uri="{BB962C8B-B14F-4D97-AF65-F5344CB8AC3E}">
        <p14:creationId xmlns:p14="http://schemas.microsoft.com/office/powerpoint/2010/main" val="403210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grpId="0" nodeType="afterEffect">
                                  <p:stCondLst>
                                    <p:cond delay="250"/>
                                  </p:stCondLst>
                                  <p:childTnLst>
                                    <p:animMotion origin="layout" path="M -2.77778E-6 4.81481E-6 L 0.21945 0.0037 " pathEditMode="relative" rAng="0" ptsTypes="AA">
                                      <p:cBhvr>
                                        <p:cTn id="9" dur="2000" fill="hold"/>
                                        <p:tgtEl>
                                          <p:spTgt spid="25"/>
                                        </p:tgtEl>
                                        <p:attrNameLst>
                                          <p:attrName>ppt_x</p:attrName>
                                          <p:attrName>ppt_y</p:attrName>
                                        </p:attrNameLst>
                                      </p:cBhvr>
                                      <p:rCtr x="10972" y="185"/>
                                    </p:animMotion>
                                  </p:childTnLst>
                                </p:cTn>
                              </p:par>
                            </p:childTnLst>
                          </p:cTn>
                        </p:par>
                        <p:par>
                          <p:cTn id="10" fill="hold">
                            <p:stCondLst>
                              <p:cond delay="2250"/>
                            </p:stCondLst>
                            <p:childTnLst>
                              <p:par>
                                <p:cTn id="11" presetID="1" presetClass="exit" presetSubtype="0" fill="hold" grpId="1" nodeType="afterEffect">
                                  <p:stCondLst>
                                    <p:cond delay="500"/>
                                  </p:stCondLst>
                                  <p:childTnLst>
                                    <p:set>
                                      <p:cBhvr>
                                        <p:cTn id="12" dur="1" fill="hold">
                                          <p:stCondLst>
                                            <p:cond delay="0"/>
                                          </p:stCondLst>
                                        </p:cTn>
                                        <p:tgtEl>
                                          <p:spTgt spid="25"/>
                                        </p:tgtEl>
                                        <p:attrNameLst>
                                          <p:attrName>style.visibility</p:attrName>
                                        </p:attrNameLst>
                                      </p:cBhvr>
                                      <p:to>
                                        <p:strVal val="hidden"/>
                                      </p:to>
                                    </p:set>
                                  </p:childTnLst>
                                </p:cTn>
                              </p:par>
                            </p:childTnLst>
                          </p:cTn>
                        </p:par>
                        <p:par>
                          <p:cTn id="13" fill="hold">
                            <p:stCondLst>
                              <p:cond delay="2750"/>
                            </p:stCondLst>
                            <p:childTnLst>
                              <p:par>
                                <p:cTn id="14" presetID="1" presetClass="entr" presetSubtype="0" fill="hold" grpId="2" nodeType="afterEffect">
                                  <p:stCondLst>
                                    <p:cond delay="250"/>
                                  </p:stCondLst>
                                  <p:childTnLst>
                                    <p:set>
                                      <p:cBhvr>
                                        <p:cTn id="15" dur="1" fill="hold">
                                          <p:stCondLst>
                                            <p:cond delay="0"/>
                                          </p:stCondLst>
                                        </p:cTn>
                                        <p:tgtEl>
                                          <p:spTgt spid="27"/>
                                        </p:tgtEl>
                                        <p:attrNameLst>
                                          <p:attrName>style.visibility</p:attrName>
                                        </p:attrNameLst>
                                      </p:cBhvr>
                                      <p:to>
                                        <p:strVal val="visible"/>
                                      </p:to>
                                    </p:set>
                                  </p:childTnLst>
                                </p:cTn>
                              </p:par>
                            </p:childTnLst>
                          </p:cTn>
                        </p:par>
                        <p:par>
                          <p:cTn id="16" fill="hold">
                            <p:stCondLst>
                              <p:cond delay="3000"/>
                            </p:stCondLst>
                            <p:childTnLst>
                              <p:par>
                                <p:cTn id="17" presetID="42" presetClass="path" presetSubtype="0" accel="50000" decel="50000" fill="hold" grpId="0" nodeType="afterEffect">
                                  <p:stCondLst>
                                    <p:cond delay="250"/>
                                  </p:stCondLst>
                                  <p:childTnLst>
                                    <p:animMotion origin="layout" path="M -4.72222E-6 -3.7037E-6 L 0.21945 0.00371 " pathEditMode="relative" rAng="0" ptsTypes="AA">
                                      <p:cBhvr>
                                        <p:cTn id="18" dur="2000" fill="hold"/>
                                        <p:tgtEl>
                                          <p:spTgt spid="27"/>
                                        </p:tgtEl>
                                        <p:attrNameLst>
                                          <p:attrName>ppt_x</p:attrName>
                                          <p:attrName>ppt_y</p:attrName>
                                        </p:attrNameLst>
                                      </p:cBhvr>
                                      <p:rCtr x="10972" y="185"/>
                                    </p:animMotion>
                                  </p:childTnLst>
                                </p:cTn>
                              </p:par>
                            </p:childTnLst>
                          </p:cTn>
                        </p:par>
                        <p:par>
                          <p:cTn id="19" fill="hold">
                            <p:stCondLst>
                              <p:cond delay="5250"/>
                            </p:stCondLst>
                            <p:childTnLst>
                              <p:par>
                                <p:cTn id="20" presetID="1" presetClass="exit" presetSubtype="0" fill="hold" grpId="1" nodeType="afterEffect">
                                  <p:stCondLst>
                                    <p:cond delay="500"/>
                                  </p:stCondLst>
                                  <p:childTnLst>
                                    <p:set>
                                      <p:cBhvr>
                                        <p:cTn id="21" dur="1" fill="hold">
                                          <p:stCondLst>
                                            <p:cond delay="0"/>
                                          </p:stCondLst>
                                        </p:cTn>
                                        <p:tgtEl>
                                          <p:spTgt spid="27"/>
                                        </p:tgtEl>
                                        <p:attrNameLst>
                                          <p:attrName>style.visibility</p:attrName>
                                        </p:attrNameLst>
                                      </p:cBhvr>
                                      <p:to>
                                        <p:strVal val="hidden"/>
                                      </p:to>
                                    </p:set>
                                  </p:childTnLst>
                                </p:cTn>
                              </p:par>
                            </p:childTnLst>
                          </p:cTn>
                        </p:par>
                        <p:par>
                          <p:cTn id="22" fill="hold">
                            <p:stCondLst>
                              <p:cond delay="5750"/>
                            </p:stCondLst>
                            <p:childTnLst>
                              <p:par>
                                <p:cTn id="23" presetID="1" presetClass="entr" presetSubtype="0" fill="hold" grpId="2" nodeType="afterEffect">
                                  <p:stCondLst>
                                    <p:cond delay="250"/>
                                  </p:stCondLst>
                                  <p:childTnLst>
                                    <p:set>
                                      <p:cBhvr>
                                        <p:cTn id="24" dur="1" fill="hold">
                                          <p:stCondLst>
                                            <p:cond delay="0"/>
                                          </p:stCondLst>
                                        </p:cTn>
                                        <p:tgtEl>
                                          <p:spTgt spid="28"/>
                                        </p:tgtEl>
                                        <p:attrNameLst>
                                          <p:attrName>style.visibility</p:attrName>
                                        </p:attrNameLst>
                                      </p:cBhvr>
                                      <p:to>
                                        <p:strVal val="visible"/>
                                      </p:to>
                                    </p:set>
                                  </p:childTnLst>
                                </p:cTn>
                              </p:par>
                            </p:childTnLst>
                          </p:cTn>
                        </p:par>
                        <p:par>
                          <p:cTn id="25" fill="hold">
                            <p:stCondLst>
                              <p:cond delay="6000"/>
                            </p:stCondLst>
                            <p:childTnLst>
                              <p:par>
                                <p:cTn id="26" presetID="42" presetClass="path" presetSubtype="0" accel="50000" decel="50000" fill="hold" grpId="0" nodeType="afterEffect">
                                  <p:stCondLst>
                                    <p:cond delay="250"/>
                                  </p:stCondLst>
                                  <p:childTnLst>
                                    <p:animMotion origin="layout" path="M 8.33333E-7 -4.44444E-6 L 0.21944 0.00371 " pathEditMode="relative" rAng="0" ptsTypes="AA">
                                      <p:cBhvr>
                                        <p:cTn id="27" dur="2000" fill="hold"/>
                                        <p:tgtEl>
                                          <p:spTgt spid="28"/>
                                        </p:tgtEl>
                                        <p:attrNameLst>
                                          <p:attrName>ppt_x</p:attrName>
                                          <p:attrName>ppt_y</p:attrName>
                                        </p:attrNameLst>
                                      </p:cBhvr>
                                      <p:rCtr x="10972" y="185"/>
                                    </p:animMotion>
                                  </p:childTnLst>
                                </p:cTn>
                              </p:par>
                            </p:childTnLst>
                          </p:cTn>
                        </p:par>
                        <p:par>
                          <p:cTn id="28" fill="hold">
                            <p:stCondLst>
                              <p:cond delay="8250"/>
                            </p:stCondLst>
                            <p:childTnLst>
                              <p:par>
                                <p:cTn id="29" presetID="1" presetClass="exit" presetSubtype="0" fill="hold" grpId="1" nodeType="afterEffect">
                                  <p:stCondLst>
                                    <p:cond delay="500"/>
                                  </p:stCondLst>
                                  <p:childTnLst>
                                    <p:set>
                                      <p:cBhvr>
                                        <p:cTn id="30" dur="1" fill="hold">
                                          <p:stCondLst>
                                            <p:cond delay="0"/>
                                          </p:stCondLst>
                                        </p:cTn>
                                        <p:tgtEl>
                                          <p:spTgt spid="28"/>
                                        </p:tgtEl>
                                        <p:attrNameLst>
                                          <p:attrName>style.visibility</p:attrName>
                                        </p:attrNameLst>
                                      </p:cBhvr>
                                      <p:to>
                                        <p:strVal val="hidden"/>
                                      </p:to>
                                    </p:set>
                                  </p:childTnLst>
                                </p:cTn>
                              </p:par>
                            </p:childTnLst>
                          </p:cTn>
                        </p:par>
                        <p:par>
                          <p:cTn id="31" fill="hold">
                            <p:stCondLst>
                              <p:cond delay="8750"/>
                            </p:stCondLst>
                            <p:childTnLst>
                              <p:par>
                                <p:cTn id="32" presetID="1" presetClass="entr" presetSubtype="0" fill="hold" grpId="2" nodeType="afterEffect">
                                  <p:stCondLst>
                                    <p:cond delay="250"/>
                                  </p:stCondLst>
                                  <p:childTnLst>
                                    <p:set>
                                      <p:cBhvr>
                                        <p:cTn id="33" dur="1" fill="hold">
                                          <p:stCondLst>
                                            <p:cond delay="0"/>
                                          </p:stCondLst>
                                        </p:cTn>
                                        <p:tgtEl>
                                          <p:spTgt spid="29"/>
                                        </p:tgtEl>
                                        <p:attrNameLst>
                                          <p:attrName>style.visibility</p:attrName>
                                        </p:attrNameLst>
                                      </p:cBhvr>
                                      <p:to>
                                        <p:strVal val="visible"/>
                                      </p:to>
                                    </p:set>
                                  </p:childTnLst>
                                </p:cTn>
                              </p:par>
                            </p:childTnLst>
                          </p:cTn>
                        </p:par>
                        <p:par>
                          <p:cTn id="34" fill="hold">
                            <p:stCondLst>
                              <p:cond delay="9000"/>
                            </p:stCondLst>
                            <p:childTnLst>
                              <p:par>
                                <p:cTn id="35" presetID="42" presetClass="path" presetSubtype="0" accel="50000" decel="50000" fill="hold" grpId="0" nodeType="afterEffect">
                                  <p:stCondLst>
                                    <p:cond delay="250"/>
                                  </p:stCondLst>
                                  <p:childTnLst>
                                    <p:animMotion origin="layout" path="M 2.5E-6 3.33333E-6 L 0.21944 0.0037 " pathEditMode="relative" rAng="0" ptsTypes="AA">
                                      <p:cBhvr>
                                        <p:cTn id="36" dur="2000" fill="hold"/>
                                        <p:tgtEl>
                                          <p:spTgt spid="29"/>
                                        </p:tgtEl>
                                        <p:attrNameLst>
                                          <p:attrName>ppt_x</p:attrName>
                                          <p:attrName>ppt_y</p:attrName>
                                        </p:attrNameLst>
                                      </p:cBhvr>
                                      <p:rCtr x="10972" y="185"/>
                                    </p:animMotion>
                                  </p:childTnLst>
                                </p:cTn>
                              </p:par>
                            </p:childTnLst>
                          </p:cTn>
                        </p:par>
                        <p:par>
                          <p:cTn id="37" fill="hold">
                            <p:stCondLst>
                              <p:cond delay="11250"/>
                            </p:stCondLst>
                            <p:childTnLst>
                              <p:par>
                                <p:cTn id="38" presetID="1" presetClass="exit" presetSubtype="0" fill="hold" grpId="1" nodeType="afterEffect">
                                  <p:stCondLst>
                                    <p:cond delay="500"/>
                                  </p:stCondLst>
                                  <p:childTnLst>
                                    <p:set>
                                      <p:cBhvr>
                                        <p:cTn id="39" dur="1" fill="hold">
                                          <p:stCondLst>
                                            <p:cond delay="0"/>
                                          </p:stCondLst>
                                        </p:cTn>
                                        <p:tgtEl>
                                          <p:spTgt spid="2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27" grpId="0" animBg="1"/>
      <p:bldP spid="27" grpId="1" animBg="1"/>
      <p:bldP spid="27" grpId="2" animBg="1"/>
      <p:bldP spid="28" grpId="0" animBg="1"/>
      <p:bldP spid="28" grpId="1" animBg="1"/>
      <p:bldP spid="28" grpId="2" animBg="1"/>
      <p:bldP spid="29" grpId="0" animBg="1"/>
      <p:bldP spid="29" grpId="1" animBg="1"/>
      <p:bldP spid="29" grpId="2" animBg="1"/>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B48A9-63D5-4473-AA74-4BB0FAA1E3FA}"/>
            </a:ext>
          </a:extLst>
        </p:cNvPr>
        <p:cNvGrpSpPr/>
        <p:nvPr/>
      </p:nvGrpSpPr>
      <p:grpSpPr>
        <a:xfrm>
          <a:off x="0" y="0"/>
          <a:ext cx="0" cy="0"/>
          <a:chOff x="0" y="0"/>
          <a:chExt cx="0" cy="0"/>
        </a:xfrm>
      </p:grpSpPr>
      <p:graphicFrame>
        <p:nvGraphicFramePr>
          <p:cNvPr id="14" name="表格 13">
            <a:extLst>
              <a:ext uri="{FF2B5EF4-FFF2-40B4-BE49-F238E27FC236}">
                <a16:creationId xmlns:a16="http://schemas.microsoft.com/office/drawing/2014/main" id="{E1A03785-0D86-C296-438A-B6E973F9B25F}"/>
              </a:ext>
            </a:extLst>
          </p:cNvPr>
          <p:cNvGraphicFramePr>
            <a:graphicFrameLocks noGrp="1"/>
          </p:cNvGraphicFramePr>
          <p:nvPr>
            <p:extLst>
              <p:ext uri="{D42A27DB-BD31-4B8C-83A1-F6EECF244321}">
                <p14:modId xmlns:p14="http://schemas.microsoft.com/office/powerpoint/2010/main" val="2452907797"/>
              </p:ext>
            </p:extLst>
          </p:nvPr>
        </p:nvGraphicFramePr>
        <p:xfrm>
          <a:off x="5223111" y="2697037"/>
          <a:ext cx="3650742" cy="2460339"/>
        </p:xfrm>
        <a:graphic>
          <a:graphicData uri="http://schemas.openxmlformats.org/drawingml/2006/table">
            <a:tbl>
              <a:tblPr firstRow="1" bandRow="1">
                <a:tableStyleId>{5C22544A-7EE6-4342-B048-85BDC9FD1C3A}</a:tableStyleId>
              </a:tblPr>
              <a:tblGrid>
                <a:gridCol w="448531">
                  <a:extLst>
                    <a:ext uri="{9D8B030D-6E8A-4147-A177-3AD203B41FA5}">
                      <a16:colId xmlns:a16="http://schemas.microsoft.com/office/drawing/2014/main" val="48354664"/>
                    </a:ext>
                  </a:extLst>
                </a:gridCol>
                <a:gridCol w="448531">
                  <a:extLst>
                    <a:ext uri="{9D8B030D-6E8A-4147-A177-3AD203B41FA5}">
                      <a16:colId xmlns:a16="http://schemas.microsoft.com/office/drawing/2014/main" val="4042038371"/>
                    </a:ext>
                  </a:extLst>
                </a:gridCol>
                <a:gridCol w="502723">
                  <a:extLst>
                    <a:ext uri="{9D8B030D-6E8A-4147-A177-3AD203B41FA5}">
                      <a16:colId xmlns:a16="http://schemas.microsoft.com/office/drawing/2014/main" val="2949231956"/>
                    </a:ext>
                  </a:extLst>
                </a:gridCol>
                <a:gridCol w="451413">
                  <a:extLst>
                    <a:ext uri="{9D8B030D-6E8A-4147-A177-3AD203B41FA5}">
                      <a16:colId xmlns:a16="http://schemas.microsoft.com/office/drawing/2014/main" val="934877398"/>
                    </a:ext>
                  </a:extLst>
                </a:gridCol>
                <a:gridCol w="451412">
                  <a:extLst>
                    <a:ext uri="{9D8B030D-6E8A-4147-A177-3AD203B41FA5}">
                      <a16:colId xmlns:a16="http://schemas.microsoft.com/office/drawing/2014/main" val="3311036574"/>
                    </a:ext>
                  </a:extLst>
                </a:gridCol>
                <a:gridCol w="439838">
                  <a:extLst>
                    <a:ext uri="{9D8B030D-6E8A-4147-A177-3AD203B41FA5}">
                      <a16:colId xmlns:a16="http://schemas.microsoft.com/office/drawing/2014/main" val="3010770218"/>
                    </a:ext>
                  </a:extLst>
                </a:gridCol>
                <a:gridCol w="462988">
                  <a:extLst>
                    <a:ext uri="{9D8B030D-6E8A-4147-A177-3AD203B41FA5}">
                      <a16:colId xmlns:a16="http://schemas.microsoft.com/office/drawing/2014/main" val="3346224997"/>
                    </a:ext>
                  </a:extLst>
                </a:gridCol>
                <a:gridCol w="445306">
                  <a:extLst>
                    <a:ext uri="{9D8B030D-6E8A-4147-A177-3AD203B41FA5}">
                      <a16:colId xmlns:a16="http://schemas.microsoft.com/office/drawing/2014/main" val="294206681"/>
                    </a:ext>
                  </a:extLst>
                </a:gridCol>
              </a:tblGrid>
              <a:tr h="351477">
                <a:tc>
                  <a:txBody>
                    <a:bodyPr/>
                    <a:lstStyle/>
                    <a:p>
                      <a:pPr algn="ctr"/>
                      <a:r>
                        <a:rPr lang="en-US" altLang="zh-CN" sz="1050" b="1" dirty="0">
                          <a:solidFill>
                            <a:schemeClr val="bg1"/>
                          </a:solidFill>
                          <a:latin typeface="Arial" panose="020B0604020202020204" pitchFamily="34" charset="0"/>
                          <a:cs typeface="Arial" panose="020B0604020202020204" pitchFamily="34" charset="0"/>
                        </a:rPr>
                        <a:t>1</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3</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4</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4</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3</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1</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846753461"/>
                  </a:ext>
                </a:extLst>
              </a:tr>
              <a:tr h="351477">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63°</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38°</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-1°</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-9°</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-42°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-68°</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787353747"/>
                  </a:ext>
                </a:extLst>
              </a:tr>
              <a:tr h="351477">
                <a:tc>
                  <a:txBody>
                    <a:bodyPr/>
                    <a:lstStyle/>
                    <a:p>
                      <a:pPr algn="ctr"/>
                      <a:r>
                        <a:rPr lang="en-US" altLang="zh-CN" sz="1050" b="1" dirty="0">
                          <a:solidFill>
                            <a:schemeClr val="bg1"/>
                          </a:solidFill>
                          <a:latin typeface="Arial" panose="020B0604020202020204" pitchFamily="34" charset="0"/>
                          <a:cs typeface="Arial" panose="020B0604020202020204" pitchFamily="34" charset="0"/>
                        </a:rPr>
                        <a:t>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89°</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88°</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-69°</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-87°</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1379123245"/>
                  </a:ext>
                </a:extLst>
              </a:tr>
              <a:tr h="351477">
                <a:tc>
                  <a:txBody>
                    <a:bodyPr/>
                    <a:lstStyle/>
                    <a:p>
                      <a:pPr algn="ctr"/>
                      <a:r>
                        <a:rPr lang="en-US" altLang="zh-CN" sz="1050" b="1" dirty="0">
                          <a:solidFill>
                            <a:schemeClr val="bg1"/>
                          </a:solidFill>
                          <a:latin typeface="Arial" panose="020B0604020202020204" pitchFamily="34" charset="0"/>
                          <a:cs typeface="Arial" panose="020B0604020202020204" pitchFamily="34" charset="0"/>
                        </a:rPr>
                        <a:t>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-86°</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-73°</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37°</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89°</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1647397629"/>
                  </a:ext>
                </a:extLst>
              </a:tr>
              <a:tr h="351477">
                <a:tc>
                  <a:txBody>
                    <a:bodyPr/>
                    <a:lstStyle/>
                    <a:p>
                      <a:pPr algn="ctr"/>
                      <a:r>
                        <a:rPr lang="en-US" altLang="zh-CN" sz="1050" b="1" dirty="0">
                          <a:solidFill>
                            <a:schemeClr val="bg1"/>
                          </a:solidFill>
                          <a:latin typeface="Arial" panose="020B0604020202020204" pitchFamily="34" charset="0"/>
                          <a:cs typeface="Arial" panose="020B0604020202020204" pitchFamily="34" charset="0"/>
                        </a:rPr>
                        <a:t>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86°</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86°</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48°</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-30°</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-87°</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87°</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224088840"/>
                  </a:ext>
                </a:extLst>
              </a:tr>
              <a:tr h="351477">
                <a:tc>
                  <a:txBody>
                    <a:bodyPr/>
                    <a:lstStyle/>
                    <a:p>
                      <a:pPr algn="ctr"/>
                      <a:r>
                        <a:rPr lang="en-US" altLang="zh-CN" sz="1050" b="1" dirty="0">
                          <a:solidFill>
                            <a:schemeClr val="bg1"/>
                          </a:solidFill>
                          <a:latin typeface="Arial" panose="020B0604020202020204" pitchFamily="34" charset="0"/>
                          <a:cs typeface="Arial" panose="020B0604020202020204" pitchFamily="34" charset="0"/>
                        </a:rPr>
                        <a:t>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-68°</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-45°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-12°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7°</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54°</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72°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711475592"/>
                  </a:ext>
                </a:extLst>
              </a:tr>
              <a:tr h="351477">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4</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4</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6</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3</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818248300"/>
                  </a:ext>
                </a:extLst>
              </a:tr>
            </a:tbl>
          </a:graphicData>
        </a:graphic>
      </p:graphicFrame>
      <p:pic>
        <p:nvPicPr>
          <p:cNvPr id="9" name="图片 8">
            <a:extLst>
              <a:ext uri="{FF2B5EF4-FFF2-40B4-BE49-F238E27FC236}">
                <a16:creationId xmlns:a16="http://schemas.microsoft.com/office/drawing/2014/main" id="{3F857D81-18CB-E529-A2E2-B9F1BEB882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a:extLst>
              <a:ext uri="{FF2B5EF4-FFF2-40B4-BE49-F238E27FC236}">
                <a16:creationId xmlns:a16="http://schemas.microsoft.com/office/drawing/2014/main" id="{5CF9C37D-4F18-DB9F-5AC8-940C11EF4003}"/>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a:extLst>
              <a:ext uri="{FF2B5EF4-FFF2-40B4-BE49-F238E27FC236}">
                <a16:creationId xmlns:a16="http://schemas.microsoft.com/office/drawing/2014/main" id="{49DD57D5-8B0F-A125-1059-B2ABC91CE5BD}"/>
              </a:ext>
            </a:extLst>
          </p:cNvPr>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The Canny Edge Detector</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a:extLst>
              <a:ext uri="{FF2B5EF4-FFF2-40B4-BE49-F238E27FC236}">
                <a16:creationId xmlns:a16="http://schemas.microsoft.com/office/drawing/2014/main" id="{7D1E9CB8-7813-404E-8E25-FC301549CB40}"/>
              </a:ext>
            </a:extLst>
          </p:cNvPr>
          <p:cNvSpPr>
            <a:spLocks noGrp="1"/>
          </p:cNvSpPr>
          <p:nvPr/>
        </p:nvSpPr>
        <p:spPr>
          <a:xfrm>
            <a:off x="442275" y="92387"/>
            <a:ext cx="3192175"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坎尼边缘检测子</a:t>
            </a:r>
          </a:p>
        </p:txBody>
      </p:sp>
      <p:cxnSp>
        <p:nvCxnSpPr>
          <p:cNvPr id="6" name="直线连接符 4">
            <a:extLst>
              <a:ext uri="{FF2B5EF4-FFF2-40B4-BE49-F238E27FC236}">
                <a16:creationId xmlns:a16="http://schemas.microsoft.com/office/drawing/2014/main" id="{C9BE9341-9D3D-296E-FDED-FB01822F1B99}"/>
              </a:ext>
            </a:extLst>
          </p:cNvPr>
          <p:cNvCxnSpPr/>
          <p:nvPr/>
        </p:nvCxnSpPr>
        <p:spPr>
          <a:xfrm>
            <a:off x="376469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EC06005-2D0F-063D-95D6-C07274C43493}"/>
              </a:ext>
            </a:extLst>
          </p:cNvPr>
          <p:cNvSpPr/>
          <p:nvPr/>
        </p:nvSpPr>
        <p:spPr>
          <a:xfrm>
            <a:off x="314325" y="1281548"/>
            <a:ext cx="8445478" cy="1692771"/>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Canny</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边缘检测步骤</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971550" lvl="1" indent="-514350">
              <a:spcBef>
                <a:spcPts val="1200"/>
              </a:spcBef>
              <a:buFont typeface="+mj-lt"/>
              <a:buAutoNum type="arabicPeriod" startAt="2"/>
            </a:pPr>
            <a:r>
              <a:rPr kumimoji="1" lang="zh-CN" altLang="en-US" sz="28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rPr>
              <a:t>计算图像梯度幅值与梯度方向</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971550" lvl="1" indent="-514350">
              <a:spcBef>
                <a:spcPts val="1200"/>
              </a:spcBef>
              <a:buFont typeface="+mj-lt"/>
              <a:buAutoNum type="arabicPeriod" startAt="2"/>
            </a:pPr>
            <a:endParaRPr kumimoji="1" lang="en-US" altLang="zh-CN" sz="28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endParaRPr>
          </a:p>
        </p:txBody>
      </p:sp>
      <p:pic>
        <p:nvPicPr>
          <p:cNvPr id="8" name="图片 7">
            <a:extLst>
              <a:ext uri="{FF2B5EF4-FFF2-40B4-BE49-F238E27FC236}">
                <a16:creationId xmlns:a16="http://schemas.microsoft.com/office/drawing/2014/main" id="{9486C49A-C335-3E92-9E07-121C9E87B820}"/>
              </a:ext>
            </a:extLst>
          </p:cNvPr>
          <p:cNvPicPr>
            <a:picLocks noChangeAspect="1"/>
          </p:cNvPicPr>
          <p:nvPr/>
        </p:nvPicPr>
        <p:blipFill>
          <a:blip r:embed="rId4"/>
          <a:stretch>
            <a:fillRect/>
          </a:stretch>
        </p:blipFill>
        <p:spPr>
          <a:xfrm>
            <a:off x="393826" y="2697037"/>
            <a:ext cx="3266194" cy="2548663"/>
          </a:xfrm>
          <a:prstGeom prst="rect">
            <a:avLst/>
          </a:prstGeom>
        </p:spPr>
      </p:pic>
      <p:pic>
        <p:nvPicPr>
          <p:cNvPr id="11" name="图片 10">
            <a:extLst>
              <a:ext uri="{FF2B5EF4-FFF2-40B4-BE49-F238E27FC236}">
                <a16:creationId xmlns:a16="http://schemas.microsoft.com/office/drawing/2014/main" id="{A74DEA1F-A22A-4467-A2D9-F918C7CBFEF7}"/>
              </a:ext>
            </a:extLst>
          </p:cNvPr>
          <p:cNvPicPr>
            <a:picLocks noChangeAspect="1"/>
          </p:cNvPicPr>
          <p:nvPr/>
        </p:nvPicPr>
        <p:blipFill>
          <a:blip r:embed="rId5"/>
          <a:stretch>
            <a:fillRect/>
          </a:stretch>
        </p:blipFill>
        <p:spPr>
          <a:xfrm>
            <a:off x="4086191" y="3195322"/>
            <a:ext cx="901746" cy="1638384"/>
          </a:xfrm>
          <a:prstGeom prst="rect">
            <a:avLst/>
          </a:prstGeom>
        </p:spPr>
      </p:pic>
      <p:sp>
        <p:nvSpPr>
          <p:cNvPr id="22" name="文本框 21">
            <a:extLst>
              <a:ext uri="{FF2B5EF4-FFF2-40B4-BE49-F238E27FC236}">
                <a16:creationId xmlns:a16="http://schemas.microsoft.com/office/drawing/2014/main" id="{D683C87A-0B3B-D1E9-D897-1CA8BEB39B0F}"/>
              </a:ext>
            </a:extLst>
          </p:cNvPr>
          <p:cNvSpPr txBox="1"/>
          <p:nvPr/>
        </p:nvSpPr>
        <p:spPr>
          <a:xfrm>
            <a:off x="3928422" y="2761705"/>
            <a:ext cx="1326203" cy="369332"/>
          </a:xfrm>
          <a:prstGeom prst="rect">
            <a:avLst/>
          </a:prstGeom>
          <a:noFill/>
        </p:spPr>
        <p:txBody>
          <a:bodyPr wrap="square">
            <a:spAutoFit/>
          </a:bodyPr>
          <a:lstStyle/>
          <a:p>
            <a:r>
              <a:rPr lang="en-US" altLang="zh-CN" sz="1800" dirty="0">
                <a:latin typeface="宋体" panose="02010600030101010101" pitchFamily="2" charset="-122"/>
                <a:ea typeface="宋体" panose="02010600030101010101" pitchFamily="2" charset="-122"/>
              </a:rPr>
              <a:t>Sobel</a:t>
            </a:r>
            <a:r>
              <a:rPr lang="zh-CN" altLang="en-US" sz="1800" dirty="0">
                <a:latin typeface="宋体" panose="02010600030101010101" pitchFamily="2" charset="-122"/>
                <a:ea typeface="宋体" panose="02010600030101010101" pitchFamily="2" charset="-122"/>
              </a:rPr>
              <a:t>算子</a:t>
            </a:r>
            <a:endParaRPr lang="zh-CN" altLang="en-US" dirty="0"/>
          </a:p>
        </p:txBody>
      </p:sp>
      <p:sp>
        <p:nvSpPr>
          <p:cNvPr id="25" name="矩形 24">
            <a:extLst>
              <a:ext uri="{FF2B5EF4-FFF2-40B4-BE49-F238E27FC236}">
                <a16:creationId xmlns:a16="http://schemas.microsoft.com/office/drawing/2014/main" id="{6688E7C9-B08F-791C-7F72-3E210944E3BB}"/>
              </a:ext>
            </a:extLst>
          </p:cNvPr>
          <p:cNvSpPr/>
          <p:nvPr/>
        </p:nvSpPr>
        <p:spPr>
          <a:xfrm>
            <a:off x="442275" y="2761705"/>
            <a:ext cx="1166606" cy="104484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9CAC6B57-D475-F904-5334-336F866907FA}"/>
              </a:ext>
            </a:extLst>
          </p:cNvPr>
          <p:cNvSpPr/>
          <p:nvPr/>
        </p:nvSpPr>
        <p:spPr>
          <a:xfrm>
            <a:off x="435751" y="3102928"/>
            <a:ext cx="1166606" cy="104484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1C9BDE2C-1279-608B-1544-0E9401E9F9DC}"/>
              </a:ext>
            </a:extLst>
          </p:cNvPr>
          <p:cNvSpPr/>
          <p:nvPr/>
        </p:nvSpPr>
        <p:spPr>
          <a:xfrm>
            <a:off x="440802" y="3468925"/>
            <a:ext cx="1166606" cy="104484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A85DF730-C106-57EC-3D63-B1D3272D049B}"/>
              </a:ext>
            </a:extLst>
          </p:cNvPr>
          <p:cNvSpPr/>
          <p:nvPr/>
        </p:nvSpPr>
        <p:spPr>
          <a:xfrm>
            <a:off x="432221" y="4178479"/>
            <a:ext cx="1166606" cy="104484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E497F32-1638-987E-6105-15119E8F43A6}"/>
              </a:ext>
            </a:extLst>
          </p:cNvPr>
          <p:cNvSpPr txBox="1"/>
          <p:nvPr/>
        </p:nvSpPr>
        <p:spPr>
          <a:xfrm>
            <a:off x="6282768" y="5335408"/>
            <a:ext cx="1578726" cy="369332"/>
          </a:xfrm>
          <a:prstGeom prst="rect">
            <a:avLst/>
          </a:prstGeom>
          <a:noFill/>
        </p:spPr>
        <p:txBody>
          <a:bodyPr wrap="square">
            <a:spAutoFit/>
          </a:bodyPr>
          <a:lstStyle/>
          <a:p>
            <a:pPr algn="ctr"/>
            <a:r>
              <a:rPr lang="zh-CN" altLang="en-US" sz="1800" b="1" dirty="0">
                <a:latin typeface="宋体" panose="02010600030101010101" pitchFamily="2" charset="-122"/>
                <a:ea typeface="宋体" panose="02010600030101010101" pitchFamily="2" charset="-122"/>
              </a:rPr>
              <a:t>梯度</a:t>
            </a:r>
            <a:r>
              <a:rPr lang="zh-CN" altLang="en-US" b="1" dirty="0">
                <a:latin typeface="宋体" panose="02010600030101010101" pitchFamily="2" charset="-122"/>
                <a:ea typeface="宋体" panose="02010600030101010101" pitchFamily="2" charset="-122"/>
              </a:rPr>
              <a:t>方向</a:t>
            </a:r>
            <a:r>
              <a:rPr lang="zh-CN" altLang="en-US" dirty="0">
                <a:latin typeface="宋体" panose="02010600030101010101" pitchFamily="2" charset="-122"/>
                <a:ea typeface="宋体" panose="02010600030101010101" pitchFamily="2" charset="-122"/>
              </a:rPr>
              <a:t>矩阵</a:t>
            </a:r>
            <a:endParaRPr lang="zh-CN" altLang="en-US" dirty="0"/>
          </a:p>
        </p:txBody>
      </p:sp>
      <p:sp>
        <p:nvSpPr>
          <p:cNvPr id="12" name="文本框 11">
            <a:extLst>
              <a:ext uri="{FF2B5EF4-FFF2-40B4-BE49-F238E27FC236}">
                <a16:creationId xmlns:a16="http://schemas.microsoft.com/office/drawing/2014/main" id="{1A4CC076-1846-F852-57E2-FEAE1E689265}"/>
              </a:ext>
            </a:extLst>
          </p:cNvPr>
          <p:cNvSpPr txBox="1"/>
          <p:nvPr/>
        </p:nvSpPr>
        <p:spPr>
          <a:xfrm>
            <a:off x="1415935" y="5312648"/>
            <a:ext cx="1166606" cy="369332"/>
          </a:xfrm>
          <a:prstGeom prst="rect">
            <a:avLst/>
          </a:prstGeom>
          <a:noFill/>
        </p:spPr>
        <p:txBody>
          <a:bodyPr wrap="square">
            <a:spAutoFit/>
          </a:bodyPr>
          <a:lstStyle/>
          <a:p>
            <a:r>
              <a:rPr lang="zh-CN" altLang="en-US" sz="1800" dirty="0">
                <a:latin typeface="宋体" panose="02010600030101010101" pitchFamily="2" charset="-122"/>
                <a:ea typeface="宋体" panose="02010600030101010101" pitchFamily="2" charset="-122"/>
              </a:rPr>
              <a:t>原始图像</a:t>
            </a:r>
            <a:endParaRPr lang="zh-CN" altLang="en-US" dirty="0"/>
          </a:p>
        </p:txBody>
      </p:sp>
      <p:grpSp>
        <p:nvGrpSpPr>
          <p:cNvPr id="30" name="组合 29">
            <a:extLst>
              <a:ext uri="{FF2B5EF4-FFF2-40B4-BE49-F238E27FC236}">
                <a16:creationId xmlns:a16="http://schemas.microsoft.com/office/drawing/2014/main" id="{B840E7EC-F939-ACC7-9187-B424738C0D6F}"/>
              </a:ext>
            </a:extLst>
          </p:cNvPr>
          <p:cNvGrpSpPr/>
          <p:nvPr/>
        </p:nvGrpSpPr>
        <p:grpSpPr>
          <a:xfrm>
            <a:off x="3944580" y="5157376"/>
            <a:ext cx="1565553" cy="1546038"/>
            <a:chOff x="3944580" y="5157376"/>
            <a:chExt cx="1565553" cy="1546038"/>
          </a:xfrm>
        </p:grpSpPr>
        <p:grpSp>
          <p:nvGrpSpPr>
            <p:cNvPr id="16" name="组合 15">
              <a:extLst>
                <a:ext uri="{FF2B5EF4-FFF2-40B4-BE49-F238E27FC236}">
                  <a16:creationId xmlns:a16="http://schemas.microsoft.com/office/drawing/2014/main" id="{F839E107-A266-AE63-7022-1D2594169E87}"/>
                </a:ext>
              </a:extLst>
            </p:cNvPr>
            <p:cNvGrpSpPr/>
            <p:nvPr/>
          </p:nvGrpSpPr>
          <p:grpSpPr>
            <a:xfrm>
              <a:off x="3944580" y="5157376"/>
              <a:ext cx="1565553" cy="1546038"/>
              <a:chOff x="3792990" y="4215080"/>
              <a:chExt cx="1565553" cy="1546038"/>
            </a:xfrm>
          </p:grpSpPr>
          <p:cxnSp>
            <p:nvCxnSpPr>
              <p:cNvPr id="2" name="直接箭头连接符 1">
                <a:extLst>
                  <a:ext uri="{FF2B5EF4-FFF2-40B4-BE49-F238E27FC236}">
                    <a16:creationId xmlns:a16="http://schemas.microsoft.com/office/drawing/2014/main" id="{BD3BEABA-3EA4-02E1-C6EB-EEC5D2883ADF}"/>
                  </a:ext>
                </a:extLst>
              </p:cNvPr>
              <p:cNvCxnSpPr>
                <a:cxnSpLocks/>
              </p:cNvCxnSpPr>
              <p:nvPr/>
            </p:nvCxnSpPr>
            <p:spPr>
              <a:xfrm>
                <a:off x="3968231" y="4439720"/>
                <a:ext cx="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932DF67C-6B88-2629-568C-7011E152814D}"/>
                      </a:ext>
                    </a:extLst>
                  </p:cNvPr>
                  <p:cNvSpPr txBox="1"/>
                  <p:nvPr/>
                </p:nvSpPr>
                <p:spPr>
                  <a:xfrm>
                    <a:off x="3792990" y="5391786"/>
                    <a:ext cx="367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𝑥</m:t>
                          </m:r>
                        </m:oMath>
                      </m:oMathPara>
                    </a14:m>
                    <a:endParaRPr lang="zh-CN" altLang="en-US" dirty="0"/>
                  </a:p>
                </p:txBody>
              </p:sp>
            </mc:Choice>
            <mc:Fallback>
              <p:sp>
                <p:nvSpPr>
                  <p:cNvPr id="4" name="文本框 3">
                    <a:extLst>
                      <a:ext uri="{FF2B5EF4-FFF2-40B4-BE49-F238E27FC236}">
                        <a16:creationId xmlns:a16="http://schemas.microsoft.com/office/drawing/2014/main" id="{932DF67C-6B88-2629-568C-7011E152814D}"/>
                      </a:ext>
                    </a:extLst>
                  </p:cNvPr>
                  <p:cNvSpPr txBox="1">
                    <a:spLocks noRot="1" noChangeAspect="1" noMove="1" noResize="1" noEditPoints="1" noAdjustHandles="1" noChangeArrowheads="1" noChangeShapeType="1" noTextEdit="1"/>
                  </p:cNvSpPr>
                  <p:nvPr/>
                </p:nvSpPr>
                <p:spPr>
                  <a:xfrm>
                    <a:off x="3792990" y="5391786"/>
                    <a:ext cx="367985" cy="369332"/>
                  </a:xfrm>
                  <a:prstGeom prst="rect">
                    <a:avLst/>
                  </a:prstGeom>
                  <a:blipFill>
                    <a:blip r:embed="rId6"/>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FD656CD4-0CB6-500B-178D-D6137AC6E80D}"/>
                  </a:ext>
                </a:extLst>
              </p:cNvPr>
              <p:cNvCxnSpPr>
                <a:cxnSpLocks/>
              </p:cNvCxnSpPr>
              <p:nvPr/>
            </p:nvCxnSpPr>
            <p:spPr>
              <a:xfrm>
                <a:off x="3968231" y="4439720"/>
                <a:ext cx="903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C95931A7-E1C4-C992-7FFF-4CDD80344590}"/>
                      </a:ext>
                    </a:extLst>
                  </p:cNvPr>
                  <p:cNvSpPr txBox="1"/>
                  <p:nvPr/>
                </p:nvSpPr>
                <p:spPr>
                  <a:xfrm>
                    <a:off x="4987159" y="4215080"/>
                    <a:ext cx="371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𝑦</m:t>
                          </m:r>
                        </m:oMath>
                      </m:oMathPara>
                    </a14:m>
                    <a:endParaRPr lang="zh-CN" altLang="en-US" dirty="0"/>
                  </a:p>
                </p:txBody>
              </p:sp>
            </mc:Choice>
            <mc:Fallback>
              <p:sp>
                <p:nvSpPr>
                  <p:cNvPr id="15" name="文本框 14">
                    <a:extLst>
                      <a:ext uri="{FF2B5EF4-FFF2-40B4-BE49-F238E27FC236}">
                        <a16:creationId xmlns:a16="http://schemas.microsoft.com/office/drawing/2014/main" id="{C95931A7-E1C4-C992-7FFF-4CDD80344590}"/>
                      </a:ext>
                    </a:extLst>
                  </p:cNvPr>
                  <p:cNvSpPr txBox="1">
                    <a:spLocks noRot="1" noChangeAspect="1" noMove="1" noResize="1" noEditPoints="1" noAdjustHandles="1" noChangeArrowheads="1" noChangeShapeType="1" noTextEdit="1"/>
                  </p:cNvSpPr>
                  <p:nvPr/>
                </p:nvSpPr>
                <p:spPr>
                  <a:xfrm>
                    <a:off x="4987159" y="4215080"/>
                    <a:ext cx="371384" cy="369332"/>
                  </a:xfrm>
                  <a:prstGeom prst="rect">
                    <a:avLst/>
                  </a:prstGeom>
                  <a:blipFill>
                    <a:blip r:embed="rId7"/>
                    <a:stretch>
                      <a:fillRect b="-6557"/>
                    </a:stretch>
                  </a:blipFill>
                </p:spPr>
                <p:txBody>
                  <a:bodyPr/>
                  <a:lstStyle/>
                  <a:p>
                    <a:r>
                      <a:rPr lang="zh-CN" altLang="en-US">
                        <a:noFill/>
                      </a:rPr>
                      <a:t> </a:t>
                    </a:r>
                  </a:p>
                </p:txBody>
              </p:sp>
            </mc:Fallback>
          </mc:AlternateContent>
        </p:grpSp>
        <p:cxnSp>
          <p:nvCxnSpPr>
            <p:cNvPr id="17" name="直接箭头连接符 16">
              <a:extLst>
                <a:ext uri="{FF2B5EF4-FFF2-40B4-BE49-F238E27FC236}">
                  <a16:creationId xmlns:a16="http://schemas.microsoft.com/office/drawing/2014/main" id="{595B3D73-C193-F8AC-D3A8-4D300389D487}"/>
                </a:ext>
              </a:extLst>
            </p:cNvPr>
            <p:cNvCxnSpPr>
              <a:cxnSpLocks/>
            </p:cNvCxnSpPr>
            <p:nvPr/>
          </p:nvCxnSpPr>
          <p:spPr>
            <a:xfrm>
              <a:off x="4121940" y="5390483"/>
              <a:ext cx="769836" cy="404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弧形 20">
              <a:extLst>
                <a:ext uri="{FF2B5EF4-FFF2-40B4-BE49-F238E27FC236}">
                  <a16:creationId xmlns:a16="http://schemas.microsoft.com/office/drawing/2014/main" id="{AF60E14A-80CD-D0A7-BD62-CF9F8B525F61}"/>
                </a:ext>
              </a:extLst>
            </p:cNvPr>
            <p:cNvSpPr/>
            <p:nvPr/>
          </p:nvSpPr>
          <p:spPr>
            <a:xfrm rot="5873970">
              <a:off x="3966126" y="5291100"/>
              <a:ext cx="367979" cy="369329"/>
            </a:xfrm>
            <a:prstGeom prst="arc">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3" name="文本框 22">
                  <a:extLst>
                    <a:ext uri="{FF2B5EF4-FFF2-40B4-BE49-F238E27FC236}">
                      <a16:creationId xmlns:a16="http://schemas.microsoft.com/office/drawing/2014/main" id="{609C9B09-76DD-73D6-6988-BE8D7395E241}"/>
                    </a:ext>
                  </a:extLst>
                </p:cNvPr>
                <p:cNvSpPr txBox="1"/>
                <p:nvPr/>
              </p:nvSpPr>
              <p:spPr>
                <a:xfrm>
                  <a:off x="4234668" y="5644079"/>
                  <a:ext cx="189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𝜃</m:t>
                        </m:r>
                      </m:oMath>
                    </m:oMathPara>
                  </a14:m>
                  <a:endParaRPr lang="zh-CN" altLang="en-US" dirty="0"/>
                </a:p>
              </p:txBody>
            </p:sp>
          </mc:Choice>
          <mc:Fallback>
            <p:sp>
              <p:nvSpPr>
                <p:cNvPr id="23" name="文本框 22">
                  <a:extLst>
                    <a:ext uri="{FF2B5EF4-FFF2-40B4-BE49-F238E27FC236}">
                      <a16:creationId xmlns:a16="http://schemas.microsoft.com/office/drawing/2014/main" id="{609C9B09-76DD-73D6-6988-BE8D7395E241}"/>
                    </a:ext>
                  </a:extLst>
                </p:cNvPr>
                <p:cNvSpPr txBox="1">
                  <a:spLocks noRot="1" noChangeAspect="1" noMove="1" noResize="1" noEditPoints="1" noAdjustHandles="1" noChangeArrowheads="1" noChangeShapeType="1" noTextEdit="1"/>
                </p:cNvSpPr>
                <p:nvPr/>
              </p:nvSpPr>
              <p:spPr>
                <a:xfrm>
                  <a:off x="4234668" y="5644079"/>
                  <a:ext cx="189474" cy="276999"/>
                </a:xfrm>
                <a:prstGeom prst="rect">
                  <a:avLst/>
                </a:prstGeom>
                <a:blipFill>
                  <a:blip r:embed="rId8"/>
                  <a:stretch>
                    <a:fillRect l="-32258" r="-22581"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83867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grpId="0" nodeType="afterEffect">
                                  <p:stCondLst>
                                    <p:cond delay="250"/>
                                  </p:stCondLst>
                                  <p:childTnLst>
                                    <p:animMotion origin="layout" path="M -2.77778E-6 4.81481E-6 L 0.21945 0.0037 " pathEditMode="relative" rAng="0" ptsTypes="AA">
                                      <p:cBhvr>
                                        <p:cTn id="9" dur="2000" fill="hold"/>
                                        <p:tgtEl>
                                          <p:spTgt spid="25"/>
                                        </p:tgtEl>
                                        <p:attrNameLst>
                                          <p:attrName>ppt_x</p:attrName>
                                          <p:attrName>ppt_y</p:attrName>
                                        </p:attrNameLst>
                                      </p:cBhvr>
                                      <p:rCtr x="10972" y="185"/>
                                    </p:animMotion>
                                  </p:childTnLst>
                                </p:cTn>
                              </p:par>
                            </p:childTnLst>
                          </p:cTn>
                        </p:par>
                        <p:par>
                          <p:cTn id="10" fill="hold">
                            <p:stCondLst>
                              <p:cond delay="2250"/>
                            </p:stCondLst>
                            <p:childTnLst>
                              <p:par>
                                <p:cTn id="11" presetID="1" presetClass="exit" presetSubtype="0" fill="hold" grpId="1" nodeType="afterEffect">
                                  <p:stCondLst>
                                    <p:cond delay="500"/>
                                  </p:stCondLst>
                                  <p:childTnLst>
                                    <p:set>
                                      <p:cBhvr>
                                        <p:cTn id="12" dur="1" fill="hold">
                                          <p:stCondLst>
                                            <p:cond delay="0"/>
                                          </p:stCondLst>
                                        </p:cTn>
                                        <p:tgtEl>
                                          <p:spTgt spid="25"/>
                                        </p:tgtEl>
                                        <p:attrNameLst>
                                          <p:attrName>style.visibility</p:attrName>
                                        </p:attrNameLst>
                                      </p:cBhvr>
                                      <p:to>
                                        <p:strVal val="hidden"/>
                                      </p:to>
                                    </p:set>
                                  </p:childTnLst>
                                </p:cTn>
                              </p:par>
                            </p:childTnLst>
                          </p:cTn>
                        </p:par>
                        <p:par>
                          <p:cTn id="13" fill="hold">
                            <p:stCondLst>
                              <p:cond delay="2750"/>
                            </p:stCondLst>
                            <p:childTnLst>
                              <p:par>
                                <p:cTn id="14" presetID="1" presetClass="entr" presetSubtype="0" fill="hold" grpId="2" nodeType="afterEffect">
                                  <p:stCondLst>
                                    <p:cond delay="250"/>
                                  </p:stCondLst>
                                  <p:childTnLst>
                                    <p:set>
                                      <p:cBhvr>
                                        <p:cTn id="15" dur="1" fill="hold">
                                          <p:stCondLst>
                                            <p:cond delay="0"/>
                                          </p:stCondLst>
                                        </p:cTn>
                                        <p:tgtEl>
                                          <p:spTgt spid="27"/>
                                        </p:tgtEl>
                                        <p:attrNameLst>
                                          <p:attrName>style.visibility</p:attrName>
                                        </p:attrNameLst>
                                      </p:cBhvr>
                                      <p:to>
                                        <p:strVal val="visible"/>
                                      </p:to>
                                    </p:set>
                                  </p:childTnLst>
                                </p:cTn>
                              </p:par>
                            </p:childTnLst>
                          </p:cTn>
                        </p:par>
                        <p:par>
                          <p:cTn id="16" fill="hold">
                            <p:stCondLst>
                              <p:cond delay="3000"/>
                            </p:stCondLst>
                            <p:childTnLst>
                              <p:par>
                                <p:cTn id="17" presetID="42" presetClass="path" presetSubtype="0" accel="50000" decel="50000" fill="hold" grpId="0" nodeType="afterEffect">
                                  <p:stCondLst>
                                    <p:cond delay="250"/>
                                  </p:stCondLst>
                                  <p:childTnLst>
                                    <p:animMotion origin="layout" path="M -4.72222E-6 -3.7037E-6 L 0.21945 0.00371 " pathEditMode="relative" rAng="0" ptsTypes="AA">
                                      <p:cBhvr>
                                        <p:cTn id="18" dur="2000" fill="hold"/>
                                        <p:tgtEl>
                                          <p:spTgt spid="27"/>
                                        </p:tgtEl>
                                        <p:attrNameLst>
                                          <p:attrName>ppt_x</p:attrName>
                                          <p:attrName>ppt_y</p:attrName>
                                        </p:attrNameLst>
                                      </p:cBhvr>
                                      <p:rCtr x="10972" y="185"/>
                                    </p:animMotion>
                                  </p:childTnLst>
                                </p:cTn>
                              </p:par>
                            </p:childTnLst>
                          </p:cTn>
                        </p:par>
                        <p:par>
                          <p:cTn id="19" fill="hold">
                            <p:stCondLst>
                              <p:cond delay="5250"/>
                            </p:stCondLst>
                            <p:childTnLst>
                              <p:par>
                                <p:cTn id="20" presetID="1" presetClass="exit" presetSubtype="0" fill="hold" grpId="1" nodeType="afterEffect">
                                  <p:stCondLst>
                                    <p:cond delay="500"/>
                                  </p:stCondLst>
                                  <p:childTnLst>
                                    <p:set>
                                      <p:cBhvr>
                                        <p:cTn id="21" dur="1" fill="hold">
                                          <p:stCondLst>
                                            <p:cond delay="0"/>
                                          </p:stCondLst>
                                        </p:cTn>
                                        <p:tgtEl>
                                          <p:spTgt spid="27"/>
                                        </p:tgtEl>
                                        <p:attrNameLst>
                                          <p:attrName>style.visibility</p:attrName>
                                        </p:attrNameLst>
                                      </p:cBhvr>
                                      <p:to>
                                        <p:strVal val="hidden"/>
                                      </p:to>
                                    </p:set>
                                  </p:childTnLst>
                                </p:cTn>
                              </p:par>
                            </p:childTnLst>
                          </p:cTn>
                        </p:par>
                        <p:par>
                          <p:cTn id="22" fill="hold">
                            <p:stCondLst>
                              <p:cond delay="5750"/>
                            </p:stCondLst>
                            <p:childTnLst>
                              <p:par>
                                <p:cTn id="23" presetID="1" presetClass="entr" presetSubtype="0" fill="hold" grpId="2" nodeType="afterEffect">
                                  <p:stCondLst>
                                    <p:cond delay="250"/>
                                  </p:stCondLst>
                                  <p:childTnLst>
                                    <p:set>
                                      <p:cBhvr>
                                        <p:cTn id="24" dur="1" fill="hold">
                                          <p:stCondLst>
                                            <p:cond delay="0"/>
                                          </p:stCondLst>
                                        </p:cTn>
                                        <p:tgtEl>
                                          <p:spTgt spid="28"/>
                                        </p:tgtEl>
                                        <p:attrNameLst>
                                          <p:attrName>style.visibility</p:attrName>
                                        </p:attrNameLst>
                                      </p:cBhvr>
                                      <p:to>
                                        <p:strVal val="visible"/>
                                      </p:to>
                                    </p:set>
                                  </p:childTnLst>
                                </p:cTn>
                              </p:par>
                            </p:childTnLst>
                          </p:cTn>
                        </p:par>
                        <p:par>
                          <p:cTn id="25" fill="hold">
                            <p:stCondLst>
                              <p:cond delay="6000"/>
                            </p:stCondLst>
                            <p:childTnLst>
                              <p:par>
                                <p:cTn id="26" presetID="42" presetClass="path" presetSubtype="0" accel="50000" decel="50000" fill="hold" grpId="0" nodeType="afterEffect">
                                  <p:stCondLst>
                                    <p:cond delay="250"/>
                                  </p:stCondLst>
                                  <p:childTnLst>
                                    <p:animMotion origin="layout" path="M 8.33333E-7 -4.44444E-6 L 0.21944 0.00371 " pathEditMode="relative" rAng="0" ptsTypes="AA">
                                      <p:cBhvr>
                                        <p:cTn id="27" dur="2000" fill="hold"/>
                                        <p:tgtEl>
                                          <p:spTgt spid="28"/>
                                        </p:tgtEl>
                                        <p:attrNameLst>
                                          <p:attrName>ppt_x</p:attrName>
                                          <p:attrName>ppt_y</p:attrName>
                                        </p:attrNameLst>
                                      </p:cBhvr>
                                      <p:rCtr x="10972" y="185"/>
                                    </p:animMotion>
                                  </p:childTnLst>
                                </p:cTn>
                              </p:par>
                            </p:childTnLst>
                          </p:cTn>
                        </p:par>
                        <p:par>
                          <p:cTn id="28" fill="hold">
                            <p:stCondLst>
                              <p:cond delay="8250"/>
                            </p:stCondLst>
                            <p:childTnLst>
                              <p:par>
                                <p:cTn id="29" presetID="1" presetClass="exit" presetSubtype="0" fill="hold" grpId="1" nodeType="afterEffect">
                                  <p:stCondLst>
                                    <p:cond delay="500"/>
                                  </p:stCondLst>
                                  <p:childTnLst>
                                    <p:set>
                                      <p:cBhvr>
                                        <p:cTn id="30" dur="1" fill="hold">
                                          <p:stCondLst>
                                            <p:cond delay="0"/>
                                          </p:stCondLst>
                                        </p:cTn>
                                        <p:tgtEl>
                                          <p:spTgt spid="28"/>
                                        </p:tgtEl>
                                        <p:attrNameLst>
                                          <p:attrName>style.visibility</p:attrName>
                                        </p:attrNameLst>
                                      </p:cBhvr>
                                      <p:to>
                                        <p:strVal val="hidden"/>
                                      </p:to>
                                    </p:set>
                                  </p:childTnLst>
                                </p:cTn>
                              </p:par>
                            </p:childTnLst>
                          </p:cTn>
                        </p:par>
                        <p:par>
                          <p:cTn id="31" fill="hold">
                            <p:stCondLst>
                              <p:cond delay="8750"/>
                            </p:stCondLst>
                            <p:childTnLst>
                              <p:par>
                                <p:cTn id="32" presetID="1" presetClass="entr" presetSubtype="0" fill="hold" grpId="2" nodeType="afterEffect">
                                  <p:stCondLst>
                                    <p:cond delay="250"/>
                                  </p:stCondLst>
                                  <p:childTnLst>
                                    <p:set>
                                      <p:cBhvr>
                                        <p:cTn id="33" dur="1" fill="hold">
                                          <p:stCondLst>
                                            <p:cond delay="0"/>
                                          </p:stCondLst>
                                        </p:cTn>
                                        <p:tgtEl>
                                          <p:spTgt spid="29"/>
                                        </p:tgtEl>
                                        <p:attrNameLst>
                                          <p:attrName>style.visibility</p:attrName>
                                        </p:attrNameLst>
                                      </p:cBhvr>
                                      <p:to>
                                        <p:strVal val="visible"/>
                                      </p:to>
                                    </p:set>
                                  </p:childTnLst>
                                </p:cTn>
                              </p:par>
                            </p:childTnLst>
                          </p:cTn>
                        </p:par>
                        <p:par>
                          <p:cTn id="34" fill="hold">
                            <p:stCondLst>
                              <p:cond delay="9000"/>
                            </p:stCondLst>
                            <p:childTnLst>
                              <p:par>
                                <p:cTn id="35" presetID="42" presetClass="path" presetSubtype="0" accel="50000" decel="50000" fill="hold" grpId="0" nodeType="afterEffect">
                                  <p:stCondLst>
                                    <p:cond delay="250"/>
                                  </p:stCondLst>
                                  <p:childTnLst>
                                    <p:animMotion origin="layout" path="M 2.5E-6 3.33333E-6 L 0.21944 0.0037 " pathEditMode="relative" rAng="0" ptsTypes="AA">
                                      <p:cBhvr>
                                        <p:cTn id="36" dur="2000" fill="hold"/>
                                        <p:tgtEl>
                                          <p:spTgt spid="29"/>
                                        </p:tgtEl>
                                        <p:attrNameLst>
                                          <p:attrName>ppt_x</p:attrName>
                                          <p:attrName>ppt_y</p:attrName>
                                        </p:attrNameLst>
                                      </p:cBhvr>
                                      <p:rCtr x="10972" y="185"/>
                                    </p:animMotion>
                                  </p:childTnLst>
                                </p:cTn>
                              </p:par>
                            </p:childTnLst>
                          </p:cTn>
                        </p:par>
                        <p:par>
                          <p:cTn id="37" fill="hold">
                            <p:stCondLst>
                              <p:cond delay="11250"/>
                            </p:stCondLst>
                            <p:childTnLst>
                              <p:par>
                                <p:cTn id="38" presetID="1" presetClass="exit" presetSubtype="0" fill="hold" grpId="1" nodeType="afterEffect">
                                  <p:stCondLst>
                                    <p:cond delay="500"/>
                                  </p:stCondLst>
                                  <p:childTnLst>
                                    <p:set>
                                      <p:cBhvr>
                                        <p:cTn id="39" dur="1" fill="hold">
                                          <p:stCondLst>
                                            <p:cond delay="0"/>
                                          </p:stCondLst>
                                        </p:cTn>
                                        <p:tgtEl>
                                          <p:spTgt spid="2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27" grpId="0" animBg="1"/>
      <p:bldP spid="27" grpId="1" animBg="1"/>
      <p:bldP spid="27" grpId="2" animBg="1"/>
      <p:bldP spid="28" grpId="0" animBg="1"/>
      <p:bldP spid="28" grpId="1" animBg="1"/>
      <p:bldP spid="28" grpId="2" animBg="1"/>
      <p:bldP spid="29" grpId="0" animBg="1"/>
      <p:bldP spid="29" grpId="1" animBg="1"/>
      <p:bldP spid="29" grpId="2" animBg="1"/>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884A6-AE4D-51EC-6BAE-9736991E1A22}"/>
            </a:ext>
          </a:extLst>
        </p:cNvPr>
        <p:cNvGrpSpPr/>
        <p:nvPr/>
      </p:nvGrpSpPr>
      <p:grpSpPr>
        <a:xfrm>
          <a:off x="0" y="0"/>
          <a:ext cx="0" cy="0"/>
          <a:chOff x="0" y="0"/>
          <a:chExt cx="0" cy="0"/>
        </a:xfrm>
      </p:grpSpPr>
      <p:graphicFrame>
        <p:nvGraphicFramePr>
          <p:cNvPr id="14" name="表格 13">
            <a:extLst>
              <a:ext uri="{FF2B5EF4-FFF2-40B4-BE49-F238E27FC236}">
                <a16:creationId xmlns:a16="http://schemas.microsoft.com/office/drawing/2014/main" id="{1C8B5ACB-65A1-AD37-5A5F-08FCB282CB80}"/>
              </a:ext>
            </a:extLst>
          </p:cNvPr>
          <p:cNvGraphicFramePr>
            <a:graphicFrameLocks noGrp="1"/>
          </p:cNvGraphicFramePr>
          <p:nvPr>
            <p:extLst>
              <p:ext uri="{D42A27DB-BD31-4B8C-83A1-F6EECF244321}">
                <p14:modId xmlns:p14="http://schemas.microsoft.com/office/powerpoint/2010/main" val="4227175211"/>
              </p:ext>
            </p:extLst>
          </p:nvPr>
        </p:nvGraphicFramePr>
        <p:xfrm>
          <a:off x="5469001" y="2749963"/>
          <a:ext cx="3192176" cy="2460339"/>
        </p:xfrm>
        <a:graphic>
          <a:graphicData uri="http://schemas.openxmlformats.org/drawingml/2006/table">
            <a:tbl>
              <a:tblPr firstRow="1" bandRow="1">
                <a:tableStyleId>{5C22544A-7EE6-4342-B048-85BDC9FD1C3A}</a:tableStyleId>
              </a:tblPr>
              <a:tblGrid>
                <a:gridCol w="399022">
                  <a:extLst>
                    <a:ext uri="{9D8B030D-6E8A-4147-A177-3AD203B41FA5}">
                      <a16:colId xmlns:a16="http://schemas.microsoft.com/office/drawing/2014/main" val="48354664"/>
                    </a:ext>
                  </a:extLst>
                </a:gridCol>
                <a:gridCol w="399022">
                  <a:extLst>
                    <a:ext uri="{9D8B030D-6E8A-4147-A177-3AD203B41FA5}">
                      <a16:colId xmlns:a16="http://schemas.microsoft.com/office/drawing/2014/main" val="4042038371"/>
                    </a:ext>
                  </a:extLst>
                </a:gridCol>
                <a:gridCol w="399022">
                  <a:extLst>
                    <a:ext uri="{9D8B030D-6E8A-4147-A177-3AD203B41FA5}">
                      <a16:colId xmlns:a16="http://schemas.microsoft.com/office/drawing/2014/main" val="2949231956"/>
                    </a:ext>
                  </a:extLst>
                </a:gridCol>
                <a:gridCol w="399022">
                  <a:extLst>
                    <a:ext uri="{9D8B030D-6E8A-4147-A177-3AD203B41FA5}">
                      <a16:colId xmlns:a16="http://schemas.microsoft.com/office/drawing/2014/main" val="934877398"/>
                    </a:ext>
                  </a:extLst>
                </a:gridCol>
                <a:gridCol w="399022">
                  <a:extLst>
                    <a:ext uri="{9D8B030D-6E8A-4147-A177-3AD203B41FA5}">
                      <a16:colId xmlns:a16="http://schemas.microsoft.com/office/drawing/2014/main" val="3311036574"/>
                    </a:ext>
                  </a:extLst>
                </a:gridCol>
                <a:gridCol w="399022">
                  <a:extLst>
                    <a:ext uri="{9D8B030D-6E8A-4147-A177-3AD203B41FA5}">
                      <a16:colId xmlns:a16="http://schemas.microsoft.com/office/drawing/2014/main" val="3010770218"/>
                    </a:ext>
                  </a:extLst>
                </a:gridCol>
                <a:gridCol w="399022">
                  <a:extLst>
                    <a:ext uri="{9D8B030D-6E8A-4147-A177-3AD203B41FA5}">
                      <a16:colId xmlns:a16="http://schemas.microsoft.com/office/drawing/2014/main" val="3346224997"/>
                    </a:ext>
                  </a:extLst>
                </a:gridCol>
                <a:gridCol w="399022">
                  <a:extLst>
                    <a:ext uri="{9D8B030D-6E8A-4147-A177-3AD203B41FA5}">
                      <a16:colId xmlns:a16="http://schemas.microsoft.com/office/drawing/2014/main" val="294206681"/>
                    </a:ext>
                  </a:extLst>
                </a:gridCol>
              </a:tblGrid>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846753461"/>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144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208</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210</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189</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173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127</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787353747"/>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175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184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18</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51</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161</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159</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1379123245"/>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158</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175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66</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153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160</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1647397629"/>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145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143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27</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32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160</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156</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224088840"/>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126</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154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144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141</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180</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123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711475592"/>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6</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818248300"/>
                  </a:ext>
                </a:extLst>
              </a:tr>
            </a:tbl>
          </a:graphicData>
        </a:graphic>
      </p:graphicFrame>
      <p:pic>
        <p:nvPicPr>
          <p:cNvPr id="9" name="图片 8">
            <a:extLst>
              <a:ext uri="{FF2B5EF4-FFF2-40B4-BE49-F238E27FC236}">
                <a16:creationId xmlns:a16="http://schemas.microsoft.com/office/drawing/2014/main" id="{99207F74-B099-4DE7-250E-F504EAB20B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a:extLst>
              <a:ext uri="{FF2B5EF4-FFF2-40B4-BE49-F238E27FC236}">
                <a16:creationId xmlns:a16="http://schemas.microsoft.com/office/drawing/2014/main" id="{EBC9E45E-D5A2-8171-D709-3D1E5D9EFD00}"/>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a:extLst>
              <a:ext uri="{FF2B5EF4-FFF2-40B4-BE49-F238E27FC236}">
                <a16:creationId xmlns:a16="http://schemas.microsoft.com/office/drawing/2014/main" id="{588F7D22-5E42-46A5-141B-4FFC67EF3403}"/>
              </a:ext>
            </a:extLst>
          </p:cNvPr>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The Canny Edge Detector</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a:extLst>
              <a:ext uri="{FF2B5EF4-FFF2-40B4-BE49-F238E27FC236}">
                <a16:creationId xmlns:a16="http://schemas.microsoft.com/office/drawing/2014/main" id="{3DF4873F-1C12-15B1-9BED-86AC4CBBD32A}"/>
              </a:ext>
            </a:extLst>
          </p:cNvPr>
          <p:cNvSpPr>
            <a:spLocks noGrp="1"/>
          </p:cNvSpPr>
          <p:nvPr/>
        </p:nvSpPr>
        <p:spPr>
          <a:xfrm>
            <a:off x="442275" y="92387"/>
            <a:ext cx="3192175"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坎尼边缘检测子</a:t>
            </a:r>
          </a:p>
        </p:txBody>
      </p:sp>
      <p:cxnSp>
        <p:nvCxnSpPr>
          <p:cNvPr id="6" name="直线连接符 4">
            <a:extLst>
              <a:ext uri="{FF2B5EF4-FFF2-40B4-BE49-F238E27FC236}">
                <a16:creationId xmlns:a16="http://schemas.microsoft.com/office/drawing/2014/main" id="{65EB5866-296E-D21B-5A46-9D41B08306A2}"/>
              </a:ext>
            </a:extLst>
          </p:cNvPr>
          <p:cNvCxnSpPr/>
          <p:nvPr/>
        </p:nvCxnSpPr>
        <p:spPr>
          <a:xfrm>
            <a:off x="376469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10436AD-2E03-6E37-D657-4CA910C812F6}"/>
              </a:ext>
            </a:extLst>
          </p:cNvPr>
          <p:cNvSpPr/>
          <p:nvPr/>
        </p:nvSpPr>
        <p:spPr>
          <a:xfrm>
            <a:off x="314325" y="1281548"/>
            <a:ext cx="8445478" cy="1692771"/>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Canny</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边缘检测步骤</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971550" lvl="1" indent="-514350">
              <a:spcBef>
                <a:spcPts val="1200"/>
              </a:spcBef>
              <a:buFont typeface="+mj-lt"/>
              <a:buAutoNum type="arabicPeriod" startAt="2"/>
            </a:pPr>
            <a:r>
              <a:rPr kumimoji="1" lang="zh-CN" altLang="en-US" sz="28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rPr>
              <a:t>计算图像梯度幅值与梯度方向</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971550" lvl="1" indent="-514350">
              <a:spcBef>
                <a:spcPts val="1200"/>
              </a:spcBef>
              <a:buFont typeface="+mj-lt"/>
              <a:buAutoNum type="arabicPeriod" startAt="2"/>
            </a:pPr>
            <a:endParaRPr kumimoji="1" lang="en-US" altLang="zh-CN" sz="28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endParaRPr>
          </a:p>
        </p:txBody>
      </p:sp>
      <p:sp>
        <p:nvSpPr>
          <p:cNvPr id="4" name="文本框 3">
            <a:extLst>
              <a:ext uri="{FF2B5EF4-FFF2-40B4-BE49-F238E27FC236}">
                <a16:creationId xmlns:a16="http://schemas.microsoft.com/office/drawing/2014/main" id="{82EAD60D-01F4-4314-0E17-0E445846CC9B}"/>
              </a:ext>
            </a:extLst>
          </p:cNvPr>
          <p:cNvSpPr txBox="1"/>
          <p:nvPr/>
        </p:nvSpPr>
        <p:spPr>
          <a:xfrm>
            <a:off x="502920" y="5837630"/>
            <a:ext cx="8119530" cy="523220"/>
          </a:xfrm>
          <a:prstGeom prst="rect">
            <a:avLst/>
          </a:prstGeom>
          <a:noFill/>
        </p:spPr>
        <p:txBody>
          <a:bodyPr wrap="none" rtlCol="0">
            <a:spAutoFit/>
          </a:bodyPr>
          <a:lstStyle/>
          <a:p>
            <a:r>
              <a:rPr lang="zh-CN" altLang="en-US" sz="2800" b="1" dirty="0">
                <a:solidFill>
                  <a:srgbClr val="C00000"/>
                </a:solidFill>
                <a:latin typeface="宋体" panose="02010600030101010101" pitchFamily="2" charset="-122"/>
                <a:ea typeface="宋体" panose="02010600030101010101" pitchFamily="2" charset="-122"/>
              </a:rPr>
              <a:t>梯度图像通常在局部极大值附近包含宽脊，需细化</a:t>
            </a:r>
          </a:p>
        </p:txBody>
      </p:sp>
      <p:pic>
        <p:nvPicPr>
          <p:cNvPr id="8" name="图片 7">
            <a:extLst>
              <a:ext uri="{FF2B5EF4-FFF2-40B4-BE49-F238E27FC236}">
                <a16:creationId xmlns:a16="http://schemas.microsoft.com/office/drawing/2014/main" id="{8D4B72E3-07C5-3112-D35D-E025A11C177B}"/>
              </a:ext>
            </a:extLst>
          </p:cNvPr>
          <p:cNvPicPr>
            <a:picLocks noChangeAspect="1"/>
          </p:cNvPicPr>
          <p:nvPr/>
        </p:nvPicPr>
        <p:blipFill>
          <a:blip r:embed="rId4"/>
          <a:stretch>
            <a:fillRect/>
          </a:stretch>
        </p:blipFill>
        <p:spPr>
          <a:xfrm>
            <a:off x="393826" y="2697037"/>
            <a:ext cx="3266194" cy="2548663"/>
          </a:xfrm>
          <a:prstGeom prst="rect">
            <a:avLst/>
          </a:prstGeom>
        </p:spPr>
      </p:pic>
      <p:pic>
        <p:nvPicPr>
          <p:cNvPr id="11" name="图片 10">
            <a:extLst>
              <a:ext uri="{FF2B5EF4-FFF2-40B4-BE49-F238E27FC236}">
                <a16:creationId xmlns:a16="http://schemas.microsoft.com/office/drawing/2014/main" id="{ABCDF267-95B8-5D9C-BBA6-8A9953DBF77E}"/>
              </a:ext>
            </a:extLst>
          </p:cNvPr>
          <p:cNvPicPr>
            <a:picLocks noChangeAspect="1"/>
          </p:cNvPicPr>
          <p:nvPr/>
        </p:nvPicPr>
        <p:blipFill>
          <a:blip r:embed="rId5"/>
          <a:stretch>
            <a:fillRect/>
          </a:stretch>
        </p:blipFill>
        <p:spPr>
          <a:xfrm>
            <a:off x="4086191" y="3195322"/>
            <a:ext cx="901746" cy="1638384"/>
          </a:xfrm>
          <a:prstGeom prst="rect">
            <a:avLst/>
          </a:prstGeom>
        </p:spPr>
      </p:pic>
      <p:sp>
        <p:nvSpPr>
          <p:cNvPr id="22" name="文本框 21">
            <a:extLst>
              <a:ext uri="{FF2B5EF4-FFF2-40B4-BE49-F238E27FC236}">
                <a16:creationId xmlns:a16="http://schemas.microsoft.com/office/drawing/2014/main" id="{24F3D008-F338-BA31-A754-6FD717F9D4BD}"/>
              </a:ext>
            </a:extLst>
          </p:cNvPr>
          <p:cNvSpPr txBox="1"/>
          <p:nvPr/>
        </p:nvSpPr>
        <p:spPr>
          <a:xfrm>
            <a:off x="3928422" y="2761705"/>
            <a:ext cx="1326203" cy="369332"/>
          </a:xfrm>
          <a:prstGeom prst="rect">
            <a:avLst/>
          </a:prstGeom>
          <a:noFill/>
        </p:spPr>
        <p:txBody>
          <a:bodyPr wrap="square">
            <a:spAutoFit/>
          </a:bodyPr>
          <a:lstStyle/>
          <a:p>
            <a:r>
              <a:rPr lang="en-US" altLang="zh-CN" sz="1800" dirty="0">
                <a:latin typeface="宋体" panose="02010600030101010101" pitchFamily="2" charset="-122"/>
                <a:ea typeface="宋体" panose="02010600030101010101" pitchFamily="2" charset="-122"/>
              </a:rPr>
              <a:t>Sobel</a:t>
            </a:r>
            <a:r>
              <a:rPr lang="zh-CN" altLang="en-US" sz="1800" dirty="0">
                <a:latin typeface="宋体" panose="02010600030101010101" pitchFamily="2" charset="-122"/>
                <a:ea typeface="宋体" panose="02010600030101010101" pitchFamily="2" charset="-122"/>
              </a:rPr>
              <a:t>算子</a:t>
            </a:r>
            <a:endParaRPr lang="zh-CN" altLang="en-US" dirty="0"/>
          </a:p>
        </p:txBody>
      </p:sp>
      <p:sp>
        <p:nvSpPr>
          <p:cNvPr id="30" name="矩形 29">
            <a:extLst>
              <a:ext uri="{FF2B5EF4-FFF2-40B4-BE49-F238E27FC236}">
                <a16:creationId xmlns:a16="http://schemas.microsoft.com/office/drawing/2014/main" id="{C489ED16-EC03-14C9-11FB-7012E1CB8169}"/>
              </a:ext>
            </a:extLst>
          </p:cNvPr>
          <p:cNvSpPr/>
          <p:nvPr/>
        </p:nvSpPr>
        <p:spPr>
          <a:xfrm>
            <a:off x="5879939" y="3091118"/>
            <a:ext cx="2384385" cy="1777313"/>
          </a:xfrm>
          <a:prstGeom prst="rect">
            <a:avLst/>
          </a:prstGeom>
          <a:noFill/>
          <a:ln w="38100">
            <a:solidFill>
              <a:schemeClr val="accent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4C90E8AA-E498-3D45-2F05-BFDDEF510F46}"/>
              </a:ext>
            </a:extLst>
          </p:cNvPr>
          <p:cNvSpPr/>
          <p:nvPr/>
        </p:nvSpPr>
        <p:spPr>
          <a:xfrm>
            <a:off x="6650553" y="3468925"/>
            <a:ext cx="815117" cy="1044849"/>
          </a:xfrm>
          <a:prstGeom prst="rect">
            <a:avLst/>
          </a:prstGeom>
          <a:noFill/>
          <a:ln w="38100">
            <a:solidFill>
              <a:schemeClr val="accent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179CEB6C-4AB9-C2D9-C143-4CE2FD516F21}"/>
              </a:ext>
            </a:extLst>
          </p:cNvPr>
          <p:cNvSpPr/>
          <p:nvPr/>
        </p:nvSpPr>
        <p:spPr>
          <a:xfrm>
            <a:off x="1185829" y="3125858"/>
            <a:ext cx="1626819" cy="1742574"/>
          </a:xfrm>
          <a:prstGeom prst="rect">
            <a:avLst/>
          </a:prstGeom>
          <a:noFill/>
          <a:ln w="38100">
            <a:solidFill>
              <a:schemeClr val="accent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53734D9-458B-B19A-982D-50EA9857B3C2}"/>
              </a:ext>
            </a:extLst>
          </p:cNvPr>
          <p:cNvSpPr txBox="1"/>
          <p:nvPr/>
        </p:nvSpPr>
        <p:spPr>
          <a:xfrm>
            <a:off x="6282768" y="5335408"/>
            <a:ext cx="1578726" cy="369332"/>
          </a:xfrm>
          <a:prstGeom prst="rect">
            <a:avLst/>
          </a:prstGeom>
          <a:noFill/>
        </p:spPr>
        <p:txBody>
          <a:bodyPr wrap="square">
            <a:spAutoFit/>
          </a:bodyPr>
          <a:lstStyle/>
          <a:p>
            <a:r>
              <a:rPr lang="zh-CN" altLang="en-US" sz="1800" dirty="0">
                <a:latin typeface="宋体" panose="02010600030101010101" pitchFamily="2" charset="-122"/>
                <a:ea typeface="宋体" panose="02010600030101010101" pitchFamily="2" charset="-122"/>
              </a:rPr>
              <a:t>梯度幅值图像</a:t>
            </a:r>
            <a:endParaRPr lang="zh-CN" altLang="en-US" dirty="0"/>
          </a:p>
        </p:txBody>
      </p:sp>
      <p:sp>
        <p:nvSpPr>
          <p:cNvPr id="12" name="文本框 11">
            <a:extLst>
              <a:ext uri="{FF2B5EF4-FFF2-40B4-BE49-F238E27FC236}">
                <a16:creationId xmlns:a16="http://schemas.microsoft.com/office/drawing/2014/main" id="{DA13F58F-E9B1-3DDD-17A5-D052EE53187F}"/>
              </a:ext>
            </a:extLst>
          </p:cNvPr>
          <p:cNvSpPr txBox="1"/>
          <p:nvPr/>
        </p:nvSpPr>
        <p:spPr>
          <a:xfrm>
            <a:off x="1415935" y="5312648"/>
            <a:ext cx="1166606" cy="369332"/>
          </a:xfrm>
          <a:prstGeom prst="rect">
            <a:avLst/>
          </a:prstGeom>
          <a:noFill/>
        </p:spPr>
        <p:txBody>
          <a:bodyPr wrap="square">
            <a:spAutoFit/>
          </a:bodyPr>
          <a:lstStyle/>
          <a:p>
            <a:r>
              <a:rPr lang="zh-CN" altLang="en-US" sz="1800" dirty="0">
                <a:latin typeface="宋体" panose="02010600030101010101" pitchFamily="2" charset="-122"/>
                <a:ea typeface="宋体" panose="02010600030101010101" pitchFamily="2" charset="-122"/>
              </a:rPr>
              <a:t>原始图像</a:t>
            </a:r>
            <a:endParaRPr lang="zh-CN" altLang="en-US" dirty="0"/>
          </a:p>
        </p:txBody>
      </p:sp>
    </p:spTree>
    <p:extLst>
      <p:ext uri="{BB962C8B-B14F-4D97-AF65-F5344CB8AC3E}">
        <p14:creationId xmlns:p14="http://schemas.microsoft.com/office/powerpoint/2010/main" val="307935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animBg="1"/>
      <p:bldP spid="31" grpId="0"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8" name="矩形 17"/>
              <p:cNvSpPr/>
              <p:nvPr/>
            </p:nvSpPr>
            <p:spPr>
              <a:xfrm>
                <a:off x="400050" y="1341120"/>
                <a:ext cx="8161020" cy="6349430"/>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图像分割的定义</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lvl="1">
                  <a:spcBef>
                    <a:spcPts val="1200"/>
                  </a:spcBef>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令集合</a:t>
                </a:r>
                <a:r>
                  <a:rPr kumimoji="1" lang="en-US" altLang="zh-CN" sz="2800" i="1" dirty="0">
                    <a:latin typeface="Times New Roman" panose="02020503050405090304" charset="0"/>
                    <a:ea typeface="宋体" panose="02010600030101010101" pitchFamily="2" charset="-122"/>
                    <a:cs typeface="Times New Roman" panose="02020503050405090304" charset="0"/>
                    <a:sym typeface="+mn-ea"/>
                  </a:rPr>
                  <a:t>R</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代表整个图像区域，对</a:t>
                </a:r>
                <a:r>
                  <a:rPr kumimoji="1" lang="en-US" altLang="zh-CN" sz="2800" i="1" dirty="0">
                    <a:latin typeface="Times New Roman" panose="02020503050405090304" charset="0"/>
                    <a:ea typeface="宋体" panose="02010600030101010101" pitchFamily="2" charset="-122"/>
                    <a:cs typeface="Times New Roman" panose="02020503050405090304" charset="0"/>
                    <a:sym typeface="+mn-ea"/>
                  </a:rPr>
                  <a:t>R</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的图像分割可看作将</a:t>
                </a:r>
                <a:r>
                  <a:rPr kumimoji="1" lang="en-US" altLang="zh-CN" sz="2800" i="1" dirty="0">
                    <a:latin typeface="Times New Roman" panose="02020503050405090304" charset="0"/>
                    <a:ea typeface="宋体" panose="02010600030101010101" pitchFamily="2" charset="-122"/>
                    <a:cs typeface="Times New Roman" panose="02020503050405090304" charset="0"/>
                    <a:sym typeface="+mn-ea"/>
                  </a:rPr>
                  <a:t>R</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分成</a:t>
                </a:r>
                <a:r>
                  <a:rPr kumimoji="1" lang="en-US" altLang="zh-CN" sz="2800" i="1" dirty="0">
                    <a:latin typeface="Times New Roman" panose="02020503050405090304" charset="0"/>
                    <a:ea typeface="宋体" panose="02010600030101010101" pitchFamily="2" charset="-122"/>
                    <a:cs typeface="Times New Roman" panose="02020503050405090304" charset="0"/>
                    <a:sym typeface="+mn-ea"/>
                  </a:rPr>
                  <a:t>n</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个满足以下条件的非空子集（子区域）</a:t>
                </a:r>
                <a:r>
                  <a:rPr kumimoji="1" lang="en-US" altLang="zh-CN" sz="2800" b="0" dirty="0">
                    <a:cs typeface="Times New Roman" panose="02020503050405090304" charset="0"/>
                    <a:sym typeface="+mn-ea"/>
                  </a:rPr>
                  <a:t> </a:t>
                </a:r>
                <a14:m>
                  <m:oMath xmlns:m="http://schemas.openxmlformats.org/officeDocument/2006/math">
                    <m:sSub>
                      <m:sSubPr>
                        <m:ctrlPr>
                          <a:rPr kumimoji="1" lang="en-US" altLang="zh-CN" sz="2800" b="0" i="1" smtClean="0">
                            <a:latin typeface="Cambria Math" panose="02040503050406030204" pitchFamily="18" charset="0"/>
                            <a:cs typeface="Times New Roman" panose="02020503050405090304" charset="0"/>
                            <a:sym typeface="+mn-ea"/>
                          </a:rPr>
                        </m:ctrlPr>
                      </m:sSubPr>
                      <m:e>
                        <m:r>
                          <a:rPr kumimoji="1" lang="en-US" altLang="zh-CN" sz="2800" b="0" i="1" smtClean="0">
                            <a:latin typeface="Cambria Math" panose="02040503050406030204" pitchFamily="18" charset="0"/>
                            <a:cs typeface="Times New Roman" panose="02020503050405090304" charset="0"/>
                            <a:sym typeface="+mn-ea"/>
                          </a:rPr>
                          <m:t>𝑅</m:t>
                        </m:r>
                      </m:e>
                      <m:sub>
                        <m:r>
                          <a:rPr kumimoji="1" lang="en-US" altLang="zh-CN" sz="2800" b="0" i="1" smtClean="0">
                            <a:latin typeface="Cambria Math" panose="02040503050406030204" pitchFamily="18" charset="0"/>
                            <a:cs typeface="Times New Roman" panose="02020503050405090304" charset="0"/>
                            <a:sym typeface="+mn-ea"/>
                          </a:rPr>
                          <m:t>1</m:t>
                        </m:r>
                      </m:sub>
                    </m:sSub>
                  </m:oMath>
                </a14:m>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 </a:t>
                </a:r>
                <a14:m>
                  <m:oMath xmlns:m="http://schemas.openxmlformats.org/officeDocument/2006/math">
                    <m:r>
                      <a:rPr kumimoji="1" lang="en-US" altLang="zh-CN" sz="2800" b="0" i="0" smtClean="0">
                        <a:latin typeface="Cambria Math" panose="02040503050406030204" pitchFamily="18" charset="0"/>
                        <a:cs typeface="Times New Roman" panose="02020503050405090304" charset="0"/>
                        <a:sym typeface="+mn-ea"/>
                      </a:rPr>
                      <m:t> </m:t>
                    </m:r>
                    <m:sSub>
                      <m:sSubPr>
                        <m:ctrlPr>
                          <a:rPr kumimoji="1" lang="en-US" altLang="zh-CN" sz="2800" i="1">
                            <a:latin typeface="Cambria Math" panose="02040503050406030204" pitchFamily="18" charset="0"/>
                            <a:cs typeface="Times New Roman" panose="02020503050405090304" charset="0"/>
                            <a:sym typeface="+mn-ea"/>
                          </a:rPr>
                        </m:ctrlPr>
                      </m:sSubPr>
                      <m:e>
                        <m:r>
                          <a:rPr kumimoji="1" lang="en-US" altLang="zh-CN" sz="2800" i="1">
                            <a:latin typeface="Cambria Math" panose="02040503050406030204" pitchFamily="18" charset="0"/>
                            <a:cs typeface="Times New Roman" panose="02020503050405090304" charset="0"/>
                            <a:sym typeface="+mn-ea"/>
                          </a:rPr>
                          <m:t>𝑅</m:t>
                        </m:r>
                      </m:e>
                      <m:sub>
                        <m:r>
                          <a:rPr kumimoji="1" lang="en-US" altLang="zh-CN" sz="2800" b="0" i="1" smtClean="0">
                            <a:latin typeface="Cambria Math" panose="02040503050406030204" pitchFamily="18" charset="0"/>
                            <a:cs typeface="Times New Roman" panose="02020503050405090304" charset="0"/>
                            <a:sym typeface="+mn-ea"/>
                          </a:rPr>
                          <m:t>2</m:t>
                        </m:r>
                      </m:sub>
                    </m:sSub>
                  </m:oMath>
                </a14:m>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 …, </a:t>
                </a:r>
                <a14:m>
                  <m:oMath xmlns:m="http://schemas.openxmlformats.org/officeDocument/2006/math">
                    <m:sSub>
                      <m:sSubPr>
                        <m:ctrlPr>
                          <a:rPr kumimoji="1" lang="en-US" altLang="zh-CN" sz="2800" i="1">
                            <a:latin typeface="Cambria Math" panose="02040503050406030204" pitchFamily="18" charset="0"/>
                            <a:cs typeface="Times New Roman" panose="02020503050405090304" charset="0"/>
                            <a:sym typeface="+mn-ea"/>
                          </a:rPr>
                        </m:ctrlPr>
                      </m:sSubPr>
                      <m:e>
                        <m:r>
                          <a:rPr kumimoji="1" lang="en-US" altLang="zh-CN" sz="2800" i="1">
                            <a:latin typeface="Cambria Math" panose="02040503050406030204" pitchFamily="18" charset="0"/>
                            <a:cs typeface="Times New Roman" panose="02020503050405090304" charset="0"/>
                            <a:sym typeface="+mn-ea"/>
                          </a:rPr>
                          <m:t>𝑅</m:t>
                        </m:r>
                      </m:e>
                      <m:sub>
                        <m:r>
                          <a:rPr kumimoji="1" lang="en-US" altLang="zh-CN" sz="2800" b="0" i="1" smtClean="0">
                            <a:latin typeface="Cambria Math" panose="02040503050406030204" pitchFamily="18" charset="0"/>
                            <a:cs typeface="Times New Roman" panose="02020503050405090304" charset="0"/>
                            <a:sym typeface="+mn-ea"/>
                          </a:rPr>
                          <m:t>𝑛</m:t>
                        </m:r>
                      </m:sub>
                    </m:sSub>
                  </m:oMath>
                </a14:m>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，寻找到合适逻辑</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Q</a:t>
                </a:r>
              </a:p>
              <a:p>
                <a:pPr fontAlgn="auto"/>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457200" indent="-457200" fontAlgn="auto">
                  <a:buFont typeface="Wingdings" panose="05000000000000000000" pitchFamily="2" charset="2"/>
                  <a:buChar char="Ø"/>
                </a:pPr>
                <a14:m>
                  <m:oMath xmlns:m="http://schemas.openxmlformats.org/officeDocument/2006/math">
                    <m:sSubSup>
                      <m:sSubSupPr>
                        <m:ctrlPr>
                          <a:rPr kumimoji="1" lang="en-US" altLang="zh-CN" sz="2800" i="1" smtClean="0">
                            <a:solidFill>
                              <a:schemeClr val="accent1">
                                <a:lumMod val="50000"/>
                              </a:schemeClr>
                            </a:solidFill>
                            <a:latin typeface="Cambria Math" panose="02040503050406030204" pitchFamily="18" charset="0"/>
                            <a:cs typeface="Times New Roman" panose="02020503050405090304" charset="0"/>
                            <a:sym typeface="+mn-ea"/>
                          </a:rPr>
                        </m:ctrlPr>
                      </m:sSubSupPr>
                      <m:e>
                        <m:r>
                          <a:rPr kumimoji="1" lang="en-US" altLang="zh-CN" sz="2800" i="1" smtClean="0">
                            <a:solidFill>
                              <a:schemeClr val="accent1">
                                <a:lumMod val="50000"/>
                              </a:schemeClr>
                            </a:solidFill>
                            <a:latin typeface="Cambria Math" panose="02040503050406030204" pitchFamily="18" charset="0"/>
                            <a:ea typeface="Cambria Math" panose="02040503050406030204" pitchFamily="18" charset="0"/>
                            <a:cs typeface="Times New Roman" panose="02020503050405090304" charset="0"/>
                            <a:sym typeface="+mn-ea"/>
                          </a:rPr>
                          <m:t>∪</m:t>
                        </m:r>
                      </m:e>
                      <m:sub>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𝑖</m:t>
                        </m:r>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=1</m:t>
                        </m:r>
                      </m:sub>
                      <m:sup>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𝑛</m:t>
                        </m:r>
                      </m:sup>
                    </m:sSubSup>
                    <m:sSub>
                      <m:sSubPr>
                        <m:ctrlP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ctrlPr>
                      </m:sSubPr>
                      <m:e>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𝑅</m:t>
                        </m:r>
                      </m:e>
                      <m:sub>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𝑖</m:t>
                        </m:r>
                      </m:sub>
                    </m:sSub>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m:t>
                    </m:r>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𝑅</m:t>
                    </m:r>
                  </m:oMath>
                </a14:m>
                <a:r>
                  <a:rPr kumimoji="1" lang="en-US" altLang="zh-CN" sz="2800" b="0" dirty="0">
                    <a:solidFill>
                      <a:schemeClr val="accent1">
                        <a:lumMod val="50000"/>
                      </a:schemeClr>
                    </a:solidFill>
                    <a:latin typeface="Times New Roman" panose="02020503050405090304" charset="0"/>
                    <a:cs typeface="Times New Roman" panose="02020503050405090304" charset="0"/>
                    <a:sym typeface="+mn-ea"/>
                  </a:rPr>
                  <a:t> </a:t>
                </a:r>
              </a:p>
              <a:p>
                <a:pPr marL="457200" indent="-457200" fontAlgn="auto">
                  <a:buFont typeface="Wingdings" panose="05000000000000000000" pitchFamily="2" charset="2"/>
                  <a:buChar char="Ø"/>
                </a:pPr>
                <a:r>
                  <a:rPr kumimoji="1" lang="zh-CN" altLang="en-US" sz="280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每个</a:t>
                </a:r>
                <a14:m>
                  <m:oMath xmlns:m="http://schemas.openxmlformats.org/officeDocument/2006/math">
                    <m:sSub>
                      <m:sSubPr>
                        <m:ctrlP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ctrlPr>
                      </m:sSubPr>
                      <m:e>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𝑅</m:t>
                        </m:r>
                      </m:e>
                      <m:sub>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𝑖</m:t>
                        </m:r>
                      </m:sub>
                    </m:sSub>
                  </m:oMath>
                </a14:m>
                <a:r>
                  <a:rPr kumimoji="1" lang="zh-CN" altLang="en-US" sz="280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都是一个连通集 </a:t>
                </a:r>
                <a:endParaRPr kumimoji="1" lang="en-US" altLang="zh-CN" sz="2800" dirty="0">
                  <a:solidFill>
                    <a:srgbClr val="FF0000"/>
                  </a:solidFill>
                  <a:latin typeface="宋体" panose="02010600030101010101" pitchFamily="2" charset="-122"/>
                  <a:ea typeface="宋体" panose="02010600030101010101" pitchFamily="2" charset="-122"/>
                  <a:cs typeface="Times New Roman" panose="02020503050405090304" charset="0"/>
                  <a:sym typeface="+mn-ea"/>
                </a:endParaRPr>
              </a:p>
              <a:p>
                <a:pPr marL="457200" indent="-457200">
                  <a:buFont typeface="Wingdings" panose="05000000000000000000" pitchFamily="2" charset="2"/>
                  <a:buChar char="Ø"/>
                </a:pPr>
                <a:r>
                  <a:rPr kumimoji="1" lang="zh-CN" altLang="en-US" sz="2800" b="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对所有</a:t>
                </a:r>
                <a14:m>
                  <m:oMath xmlns:m="http://schemas.openxmlformats.org/officeDocument/2006/math">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𝑖</m:t>
                    </m:r>
                  </m:oMath>
                </a14:m>
                <a:r>
                  <a:rPr kumimoji="1" lang="zh-CN" altLang="en-US" sz="2800" b="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和</a:t>
                </a:r>
                <a14:m>
                  <m:oMath xmlns:m="http://schemas.openxmlformats.org/officeDocument/2006/math">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𝑗</m:t>
                    </m:r>
                  </m:oMath>
                </a14:m>
                <a:r>
                  <a:rPr kumimoji="1" lang="zh-CN" altLang="en-US" sz="2800" b="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a:t>
                </a:r>
                <a14:m>
                  <m:oMath xmlns:m="http://schemas.openxmlformats.org/officeDocument/2006/math">
                    <m:r>
                      <a:rPr kumimoji="1" lang="en-US" altLang="zh-CN" sz="2800" i="1">
                        <a:solidFill>
                          <a:schemeClr val="accent1">
                            <a:lumMod val="50000"/>
                          </a:schemeClr>
                        </a:solidFill>
                        <a:latin typeface="Cambria Math" panose="02040503050406030204" pitchFamily="18" charset="0"/>
                        <a:cs typeface="Times New Roman" panose="02020503050405090304" charset="0"/>
                        <a:sym typeface="+mn-ea"/>
                      </a:rPr>
                      <m:t>𝑖</m:t>
                    </m:r>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m:t>
                    </m:r>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𝑗</m:t>
                    </m:r>
                  </m:oMath>
                </a14:m>
                <a:r>
                  <a:rPr kumimoji="1" lang="en-US" altLang="zh-CN" sz="2800" b="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a:t>
                </a:r>
                <a:r>
                  <a:rPr kumimoji="1" lang="en-US" altLang="zh-CN" sz="2800" dirty="0">
                    <a:solidFill>
                      <a:schemeClr val="accent1">
                        <a:lumMod val="50000"/>
                      </a:schemeClr>
                    </a:solidFill>
                    <a:cs typeface="Times New Roman" panose="02020503050405090304" charset="0"/>
                    <a:sym typeface="+mn-ea"/>
                  </a:rPr>
                  <a:t> </a:t>
                </a:r>
                <a14:m>
                  <m:oMath xmlns:m="http://schemas.openxmlformats.org/officeDocument/2006/math">
                    <m:sSub>
                      <m:sSubPr>
                        <m:ctrlP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ctrlPr>
                      </m:sSubPr>
                      <m:e>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𝑅</m:t>
                        </m:r>
                      </m:e>
                      <m:sub>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𝑖</m:t>
                        </m:r>
                      </m:sub>
                    </m:sSub>
                    <m:sSub>
                      <m:sSubPr>
                        <m:ctrlP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ctrlPr>
                      </m:sSubPr>
                      <m:e>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m:t>
                        </m:r>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𝑅</m:t>
                        </m:r>
                      </m:e>
                      <m:sub>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𝑗</m:t>
                        </m:r>
                      </m:sub>
                    </m:sSub>
                    <m:r>
                      <a:rPr kumimoji="1" lang="en-US" altLang="zh-CN" sz="2800" b="0" i="1" smtClean="0">
                        <a:solidFill>
                          <a:schemeClr val="accent1">
                            <a:lumMod val="50000"/>
                          </a:schemeClr>
                        </a:solidFill>
                        <a:latin typeface="Cambria Math" panose="02040503050406030204" pitchFamily="18" charset="0"/>
                        <a:cs typeface="Times New Roman" panose="02020503050405090304" charset="0"/>
                        <a:sym typeface="+mn-ea"/>
                      </a:rPr>
                      <m:t>=</m:t>
                    </m:r>
                    <m:r>
                      <a:rPr kumimoji="1" lang="en-US" altLang="zh-CN" sz="2800" b="0" i="1" smtClean="0">
                        <a:solidFill>
                          <a:schemeClr val="accent1">
                            <a:lumMod val="50000"/>
                          </a:schemeClr>
                        </a:solidFill>
                        <a:latin typeface="Cambria Math" panose="02040503050406030204" pitchFamily="18" charset="0"/>
                        <a:ea typeface="Cambria Math" panose="02040503050406030204" pitchFamily="18" charset="0"/>
                        <a:cs typeface="Times New Roman" panose="02020503050405090304" charset="0"/>
                        <a:sym typeface="+mn-ea"/>
                      </a:rPr>
                      <m:t>∅</m:t>
                    </m:r>
                  </m:oMath>
                </a14:m>
                <a:r>
                  <a:rPr kumimoji="1" lang="en-US" altLang="zh-CN" sz="2800" b="0" dirty="0">
                    <a:solidFill>
                      <a:schemeClr val="accent1">
                        <a:lumMod val="50000"/>
                      </a:schemeClr>
                    </a:solidFill>
                    <a:cs typeface="Times New Roman" panose="02020503050405090304" charset="0"/>
                    <a:sym typeface="+mn-ea"/>
                  </a:rPr>
                  <a:t> </a:t>
                </a:r>
                <a:endParaRPr kumimoji="1" lang="en-US" altLang="zh-CN" sz="2800" b="0" dirty="0">
                  <a:solidFill>
                    <a:srgbClr val="FF0000"/>
                  </a:solidFill>
                  <a:cs typeface="Times New Roman" panose="02020503050405090304" charset="0"/>
                  <a:sym typeface="+mn-ea"/>
                </a:endParaRPr>
              </a:p>
              <a:p>
                <a:pPr marL="457200" indent="-457200" fontAlgn="auto">
                  <a:buFont typeface="Wingdings" panose="05000000000000000000" pitchFamily="2" charset="2"/>
                  <a:buChar char="Ø"/>
                </a:pPr>
                <a:r>
                  <a:rPr kumimoji="1" lang="zh-CN" altLang="en-US" sz="2800" dirty="0">
                    <a:solidFill>
                      <a:schemeClr val="accent1">
                        <a:lumMod val="50000"/>
                      </a:schemeClr>
                    </a:solidFill>
                    <a:ea typeface="宋体" panose="02010600030101010101" pitchFamily="2" charset="-122"/>
                    <a:cs typeface="Times New Roman" panose="02020503050405090304" charset="0"/>
                    <a:sym typeface="+mn-ea"/>
                  </a:rPr>
                  <a:t>对于任意区域</a:t>
                </a:r>
                <a14:m>
                  <m:oMath xmlns:m="http://schemas.openxmlformats.org/officeDocument/2006/math">
                    <m:r>
                      <a:rPr kumimoji="1" lang="en-US" altLang="zh-CN" sz="28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𝑖</m:t>
                    </m:r>
                  </m:oMath>
                </a14:m>
                <a:r>
                  <a:rPr kumimoji="1" lang="zh-CN" altLang="en-US" sz="2800" dirty="0">
                    <a:solidFill>
                      <a:schemeClr val="accent1">
                        <a:lumMod val="50000"/>
                      </a:schemeClr>
                    </a:solidFill>
                    <a:ea typeface="宋体" panose="02010600030101010101" pitchFamily="2" charset="-122"/>
                    <a:cs typeface="Times New Roman" panose="02020503050405090304" charset="0"/>
                    <a:sym typeface="+mn-ea"/>
                  </a:rPr>
                  <a:t>，</a:t>
                </a:r>
                <a14:m>
                  <m:oMath xmlns:m="http://schemas.openxmlformats.org/officeDocument/2006/math">
                    <m:r>
                      <a:rPr kumimoji="1" lang="en-US" altLang="zh-CN" sz="28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𝑄</m:t>
                    </m:r>
                    <m:d>
                      <m:dPr>
                        <m:ctrlPr>
                          <a:rPr kumimoji="1" lang="en-US" altLang="zh-CN" sz="28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dPr>
                      <m:e>
                        <m:sSub>
                          <m:sSubPr>
                            <m:ctrlPr>
                              <a:rPr kumimoji="1" lang="en-US" altLang="zh-CN" sz="28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8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𝑅</m:t>
                            </m:r>
                          </m:e>
                          <m:sub>
                            <m:r>
                              <a:rPr kumimoji="1" lang="en-US" altLang="zh-CN" sz="28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𝑖</m:t>
                            </m:r>
                          </m:sub>
                        </m:sSub>
                      </m:e>
                    </m:d>
                    <m:r>
                      <a:rPr kumimoji="1" lang="en-US" altLang="zh-CN" sz="28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m:t>
                    </m:r>
                    <m:r>
                      <a:rPr kumimoji="1" lang="en-US" altLang="zh-CN" sz="28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𝑇𝑟𝑢𝑒</m:t>
                    </m:r>
                  </m:oMath>
                </a14:m>
                <a:endParaRPr kumimoji="1" lang="en-US" altLang="zh-CN" sz="2800" dirty="0">
                  <a:solidFill>
                    <a:srgbClr val="FF0000"/>
                  </a:solidFill>
                  <a:latin typeface="宋体" panose="02010600030101010101" pitchFamily="2" charset="-122"/>
                  <a:ea typeface="宋体" panose="02010600030101010101" pitchFamily="2" charset="-122"/>
                  <a:cs typeface="Times New Roman" panose="02020503050405090304" charset="0"/>
                  <a:sym typeface="+mn-ea"/>
                </a:endParaRPr>
              </a:p>
              <a:p>
                <a:pPr marL="457200" indent="-457200" fontAlgn="auto">
                  <a:buFont typeface="Wingdings" panose="05000000000000000000" pitchFamily="2" charset="2"/>
                  <a:buChar char="Ø"/>
                </a:pPr>
                <a:r>
                  <a:rPr kumimoji="1" lang="zh-CN" altLang="en-US" sz="2800" b="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对于任何邻接区域</a:t>
                </a:r>
                <a14:m>
                  <m:oMath xmlns:m="http://schemas.openxmlformats.org/officeDocument/2006/math">
                    <m:sSub>
                      <m:sSubPr>
                        <m:ctrlPr>
                          <a:rPr kumimoji="1" lang="en-US" altLang="zh-CN" sz="28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8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𝑅</m:t>
                        </m:r>
                      </m:e>
                      <m:sub>
                        <m:r>
                          <a:rPr kumimoji="1" lang="en-US" altLang="zh-CN" sz="28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𝑖</m:t>
                        </m:r>
                      </m:sub>
                    </m:sSub>
                  </m:oMath>
                </a14:m>
                <a:r>
                  <a:rPr kumimoji="1" lang="zh-CN" altLang="en-US" sz="2800" b="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和</a:t>
                </a:r>
                <a14:m>
                  <m:oMath xmlns:m="http://schemas.openxmlformats.org/officeDocument/2006/math">
                    <m:sSub>
                      <m:sSubPr>
                        <m:ctrlPr>
                          <a:rPr kumimoji="1" lang="en-US" altLang="zh-CN" sz="28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8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𝑅</m:t>
                        </m:r>
                      </m:e>
                      <m:sub>
                        <m:r>
                          <a:rPr kumimoji="1" lang="en-US" altLang="zh-CN" sz="28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𝑗</m:t>
                        </m:r>
                      </m:sub>
                    </m:sSub>
                  </m:oMath>
                </a14:m>
                <a:r>
                  <a:rPr kumimoji="1" lang="zh-CN" altLang="en-US" sz="2800" b="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a:t>
                </a:r>
                <a14:m>
                  <m:oMath xmlns:m="http://schemas.openxmlformats.org/officeDocument/2006/math">
                    <m:r>
                      <a:rPr kumimoji="1" lang="en-US" altLang="zh-CN" sz="28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𝑄</m:t>
                    </m:r>
                    <m:r>
                      <a:rPr kumimoji="1" lang="en-US" altLang="zh-CN" sz="28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m:t>
                    </m:r>
                    <m:sSub>
                      <m:sSubPr>
                        <m:ctrlPr>
                          <a:rPr kumimoji="1" lang="en-US" altLang="zh-CN" sz="2800" i="1">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800" i="1">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𝑅</m:t>
                        </m:r>
                      </m:e>
                      <m:sub>
                        <m:r>
                          <a:rPr kumimoji="1" lang="en-US" altLang="zh-CN" sz="2800" i="1">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𝑖</m:t>
                        </m:r>
                      </m:sub>
                    </m:sSub>
                    <m:r>
                      <a:rPr kumimoji="1" lang="en-US" altLang="zh-CN" sz="28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m:t>
                    </m:r>
                    <m:sSub>
                      <m:sSubPr>
                        <m:ctrlPr>
                          <a:rPr kumimoji="1" lang="en-US" altLang="zh-CN" sz="2800" i="1">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800" i="1">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𝑅</m:t>
                        </m:r>
                      </m:e>
                      <m:sub>
                        <m:r>
                          <a:rPr kumimoji="1" lang="en-US" altLang="zh-CN" sz="28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𝑗</m:t>
                        </m:r>
                      </m:sub>
                    </m:sSub>
                    <m:r>
                      <a:rPr kumimoji="1" lang="en-US" altLang="zh-CN" sz="28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m:t>
                    </m:r>
                    <m:r>
                      <a:rPr kumimoji="1" lang="en-US" altLang="zh-CN" sz="28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𝐹𝑎𝑙𝑠𝑒</m:t>
                    </m:r>
                  </m:oMath>
                </a14:m>
                <a:endParaRPr kumimoji="1" lang="en-US" altLang="zh-CN" sz="2800" b="0" dirty="0">
                  <a:solidFill>
                    <a:srgbClr val="FF0000"/>
                  </a:solidFill>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b="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b="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mc:Choice>
        <mc:Fallback>
          <p:sp>
            <p:nvSpPr>
              <p:cNvPr id="18" name="矩形 17"/>
              <p:cNvSpPr>
                <a:spLocks noRot="1" noChangeAspect="1" noMove="1" noResize="1" noEditPoints="1" noAdjustHandles="1" noChangeArrowheads="1" noChangeShapeType="1" noTextEdit="1"/>
              </p:cNvSpPr>
              <p:nvPr/>
            </p:nvSpPr>
            <p:spPr>
              <a:xfrm>
                <a:off x="400050" y="1341120"/>
                <a:ext cx="8161020" cy="6349430"/>
              </a:xfrm>
              <a:prstGeom prst="rect">
                <a:avLst/>
              </a:prstGeom>
              <a:blipFill>
                <a:blip r:embed="rId3"/>
                <a:stretch>
                  <a:fillRect l="-1345" t="-1248" r="-1046"/>
                </a:stretch>
              </a:blipFill>
            </p:spPr>
            <p:txBody>
              <a:bodyPr/>
              <a:lstStyle/>
              <a:p>
                <a:r>
                  <a:rPr lang="zh-CN" altLang="en-US">
                    <a:noFill/>
                  </a:rPr>
                  <a:t> </a:t>
                </a:r>
              </a:p>
            </p:txBody>
          </p:sp>
        </mc:Fallback>
      </mc:AlternateContent>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Preliminaries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8F5D4-3E6C-A6CE-7064-FCD51B56FB2F}"/>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B10FF8BC-E204-BDEF-AE47-BDEDE89EB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a:extLst>
              <a:ext uri="{FF2B5EF4-FFF2-40B4-BE49-F238E27FC236}">
                <a16:creationId xmlns:a16="http://schemas.microsoft.com/office/drawing/2014/main" id="{5FDBF050-F440-0374-E327-D67C35FE4610}"/>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a:extLst>
              <a:ext uri="{FF2B5EF4-FFF2-40B4-BE49-F238E27FC236}">
                <a16:creationId xmlns:a16="http://schemas.microsoft.com/office/drawing/2014/main" id="{6C5E955D-D55C-9680-3AA3-B3CCD48DD883}"/>
              </a:ext>
            </a:extLst>
          </p:cNvPr>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The Canny Edge Detector</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a:extLst>
              <a:ext uri="{FF2B5EF4-FFF2-40B4-BE49-F238E27FC236}">
                <a16:creationId xmlns:a16="http://schemas.microsoft.com/office/drawing/2014/main" id="{DD9486CF-ACA9-2BCC-D758-3AF9CE82A148}"/>
              </a:ext>
            </a:extLst>
          </p:cNvPr>
          <p:cNvSpPr>
            <a:spLocks noGrp="1"/>
          </p:cNvSpPr>
          <p:nvPr/>
        </p:nvSpPr>
        <p:spPr>
          <a:xfrm>
            <a:off x="442275" y="92387"/>
            <a:ext cx="3192175"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坎尼边缘检测子</a:t>
            </a:r>
          </a:p>
        </p:txBody>
      </p:sp>
      <p:cxnSp>
        <p:nvCxnSpPr>
          <p:cNvPr id="6" name="直线连接符 4">
            <a:extLst>
              <a:ext uri="{FF2B5EF4-FFF2-40B4-BE49-F238E27FC236}">
                <a16:creationId xmlns:a16="http://schemas.microsoft.com/office/drawing/2014/main" id="{E6B373B9-FCF1-65F8-B392-35C1915EEA3B}"/>
              </a:ext>
            </a:extLst>
          </p:cNvPr>
          <p:cNvCxnSpPr/>
          <p:nvPr/>
        </p:nvCxnSpPr>
        <p:spPr>
          <a:xfrm>
            <a:off x="376469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60F14095-EF0A-2DA3-BC4A-9575AD481D08}"/>
              </a:ext>
            </a:extLst>
          </p:cNvPr>
          <p:cNvSpPr/>
          <p:nvPr/>
        </p:nvSpPr>
        <p:spPr>
          <a:xfrm>
            <a:off x="314325" y="1281548"/>
            <a:ext cx="8445478" cy="1692771"/>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Canny</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边缘检测步骤</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971550" lvl="1" indent="-514350">
              <a:spcBef>
                <a:spcPts val="1200"/>
              </a:spcBef>
              <a:buFont typeface="+mj-lt"/>
              <a:buAutoNum type="arabicPeriod" startAt="3"/>
            </a:pPr>
            <a:r>
              <a:rPr kumimoji="1" lang="zh-CN" altLang="en-US" sz="28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rPr>
              <a:t>非极大值抑制</a:t>
            </a:r>
            <a:endParaRPr kumimoji="1" lang="en-US" altLang="zh-CN" sz="28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endParaRPr>
          </a:p>
          <a:p>
            <a:pPr marL="971550" lvl="1" indent="-514350">
              <a:spcBef>
                <a:spcPts val="1200"/>
              </a:spcBef>
              <a:buFont typeface="+mj-lt"/>
              <a:buAutoNum type="arabicPeriod" startAt="2"/>
            </a:pPr>
            <a:endParaRPr kumimoji="1" lang="en-US" altLang="zh-CN" sz="28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endParaRPr>
          </a:p>
        </p:txBody>
      </p:sp>
      <p:sp>
        <p:nvSpPr>
          <p:cNvPr id="11" name="文本框 10">
            <a:extLst>
              <a:ext uri="{FF2B5EF4-FFF2-40B4-BE49-F238E27FC236}">
                <a16:creationId xmlns:a16="http://schemas.microsoft.com/office/drawing/2014/main" id="{CB6B036D-BB29-4AF8-95F3-8D033B5116C3}"/>
              </a:ext>
            </a:extLst>
          </p:cNvPr>
          <p:cNvSpPr txBox="1"/>
          <p:nvPr/>
        </p:nvSpPr>
        <p:spPr>
          <a:xfrm>
            <a:off x="442275" y="2395240"/>
            <a:ext cx="8609128" cy="446276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latin typeface="宋体" panose="02010600030101010101" pitchFamily="2" charset="-122"/>
                <a:ea typeface="宋体" panose="02010600030101010101" pitchFamily="2" charset="-122"/>
              </a:rPr>
              <a:t>定义</a:t>
            </a:r>
            <a:r>
              <a:rPr lang="en-US" altLang="zh-CN" sz="2800" dirty="0">
                <a:latin typeface="宋体" panose="02010600030101010101" pitchFamily="2" charset="-122"/>
                <a:ea typeface="宋体" panose="02010600030101010101" pitchFamily="2" charset="-122"/>
              </a:rPr>
              <a:t>4</a:t>
            </a:r>
            <a:r>
              <a:rPr lang="zh-CN" altLang="en-US" sz="2800" dirty="0">
                <a:latin typeface="宋体" panose="02010600030101010101" pitchFamily="2" charset="-122"/>
                <a:ea typeface="宋体" panose="02010600030101010101" pitchFamily="2" charset="-122"/>
              </a:rPr>
              <a:t>个方向：水平、垂直、</a:t>
            </a:r>
            <a:r>
              <a:rPr lang="en-US" altLang="zh-CN" sz="2800" dirty="0">
                <a:latin typeface="宋体" panose="02010600030101010101" pitchFamily="2" charset="-122"/>
                <a:ea typeface="宋体" panose="02010600030101010101" pitchFamily="2" charset="-122"/>
              </a:rPr>
              <a:t>+45°</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-45°</a:t>
            </a:r>
          </a:p>
          <a:p>
            <a:pPr marL="457200" indent="-457200">
              <a:spcBef>
                <a:spcPts val="1200"/>
              </a:spcBef>
              <a:buFont typeface="Arial" panose="020B0604020202020204" pitchFamily="34" charset="0"/>
              <a:buChar char="•"/>
            </a:pPr>
            <a:endParaRPr lang="en-US" altLang="zh-CN" sz="2800" dirty="0">
              <a:latin typeface="宋体" panose="02010600030101010101" pitchFamily="2" charset="-122"/>
              <a:ea typeface="宋体" panose="02010600030101010101" pitchFamily="2" charset="-122"/>
            </a:endParaRPr>
          </a:p>
          <a:p>
            <a:pPr marL="457200" indent="-457200">
              <a:spcBef>
                <a:spcPts val="1200"/>
              </a:spcBef>
              <a:buFont typeface="Arial" panose="020B0604020202020204" pitchFamily="34" charset="0"/>
              <a:buChar char="•"/>
            </a:pPr>
            <a:endParaRPr lang="en-US" altLang="zh-CN" sz="2800" dirty="0">
              <a:latin typeface="宋体" panose="02010600030101010101" pitchFamily="2" charset="-122"/>
              <a:ea typeface="宋体" panose="02010600030101010101" pitchFamily="2" charset="-122"/>
            </a:endParaRPr>
          </a:p>
          <a:p>
            <a:pPr marL="457200" indent="-457200">
              <a:spcBef>
                <a:spcPts val="1200"/>
              </a:spcBef>
              <a:buFont typeface="Arial" panose="020B0604020202020204" pitchFamily="34" charset="0"/>
              <a:buChar char="•"/>
            </a:pPr>
            <a:endParaRPr lang="en-US" altLang="zh-CN" sz="2800" dirty="0">
              <a:latin typeface="宋体" panose="02010600030101010101" pitchFamily="2" charset="-122"/>
              <a:ea typeface="宋体" panose="02010600030101010101" pitchFamily="2" charset="-122"/>
            </a:endParaRPr>
          </a:p>
          <a:p>
            <a:pPr marL="457200" indent="-457200">
              <a:spcBef>
                <a:spcPts val="1200"/>
              </a:spcBef>
              <a:buFont typeface="Arial" panose="020B0604020202020204" pitchFamily="34" charset="0"/>
              <a:buChar char="•"/>
            </a:pPr>
            <a:endParaRPr lang="en-US" altLang="zh-CN" sz="2800" dirty="0">
              <a:latin typeface="宋体" panose="02010600030101010101" pitchFamily="2" charset="-122"/>
              <a:ea typeface="宋体" panose="02010600030101010101" pitchFamily="2" charset="-122"/>
            </a:endParaRPr>
          </a:p>
          <a:p>
            <a:pPr marL="457200" indent="-457200">
              <a:spcBef>
                <a:spcPts val="1200"/>
              </a:spcBef>
              <a:buFont typeface="Arial" panose="020B0604020202020204" pitchFamily="34" charset="0"/>
              <a:buChar char="•"/>
            </a:pPr>
            <a:r>
              <a:rPr lang="zh-CN" altLang="en-US" sz="2800" dirty="0">
                <a:latin typeface="宋体" panose="02010600030101010101" pitchFamily="2" charset="-122"/>
                <a:ea typeface="宋体" panose="02010600030101010101" pitchFamily="2" charset="-122"/>
              </a:rPr>
              <a:t>在梯度方向上寻找</a:t>
            </a:r>
            <a:r>
              <a:rPr lang="en-US" altLang="zh-CN" sz="2800" dirty="0">
                <a:latin typeface="宋体" panose="02010600030101010101" pitchFamily="2" charset="-122"/>
                <a:ea typeface="宋体" panose="02010600030101010101" pitchFamily="2" charset="-122"/>
              </a:rPr>
              <a:t>4</a:t>
            </a:r>
            <a:r>
              <a:rPr lang="zh-CN" altLang="en-US" sz="2800" dirty="0">
                <a:latin typeface="宋体" panose="02010600030101010101" pitchFamily="2" charset="-122"/>
                <a:ea typeface="宋体" panose="02010600030101010101" pitchFamily="2" charset="-122"/>
              </a:rPr>
              <a:t>个定义上最接近的方向</a:t>
            </a:r>
            <a:endParaRPr lang="en-US" altLang="zh-CN" sz="2800" dirty="0">
              <a:latin typeface="宋体" panose="02010600030101010101" pitchFamily="2" charset="-122"/>
              <a:ea typeface="宋体" panose="02010600030101010101" pitchFamily="2" charset="-122"/>
            </a:endParaRPr>
          </a:p>
          <a:p>
            <a:pPr marL="457200" indent="-457200">
              <a:spcBef>
                <a:spcPts val="1200"/>
              </a:spcBef>
              <a:buFont typeface="Arial" panose="020B0604020202020204" pitchFamily="34" charset="0"/>
              <a:buChar char="•"/>
            </a:pPr>
            <a:r>
              <a:rPr lang="zh-CN" altLang="en-US" sz="2800" dirty="0">
                <a:latin typeface="宋体" panose="02010600030101010101" pitchFamily="2" charset="-122"/>
                <a:ea typeface="宋体" panose="02010600030101010101" pitchFamily="2" charset="-122"/>
              </a:rPr>
              <a:t>比较沿对应方向的相邻像素点幅值，若非极大值，则取</a:t>
            </a:r>
            <a:r>
              <a:rPr lang="en-US" altLang="zh-CN" sz="2800" dirty="0">
                <a:latin typeface="宋体" panose="02010600030101010101" pitchFamily="2" charset="-122"/>
                <a:ea typeface="宋体" panose="02010600030101010101" pitchFamily="2" charset="-122"/>
              </a:rPr>
              <a:t>0</a:t>
            </a:r>
            <a:r>
              <a:rPr lang="zh-CN" altLang="en-US" sz="2800" dirty="0">
                <a:latin typeface="宋体" panose="02010600030101010101" pitchFamily="2" charset="-122"/>
                <a:ea typeface="宋体" panose="02010600030101010101" pitchFamily="2" charset="-122"/>
              </a:rPr>
              <a:t>进行抑制</a:t>
            </a:r>
          </a:p>
        </p:txBody>
      </p:sp>
      <p:pic>
        <p:nvPicPr>
          <p:cNvPr id="22" name="图片 21">
            <a:extLst>
              <a:ext uri="{FF2B5EF4-FFF2-40B4-BE49-F238E27FC236}">
                <a16:creationId xmlns:a16="http://schemas.microsoft.com/office/drawing/2014/main" id="{7559DA88-994B-E3E1-7E54-BBB966C36A33}"/>
              </a:ext>
            </a:extLst>
          </p:cNvPr>
          <p:cNvPicPr>
            <a:picLocks noChangeAspect="1"/>
          </p:cNvPicPr>
          <p:nvPr/>
        </p:nvPicPr>
        <p:blipFill>
          <a:blip r:embed="rId4"/>
          <a:stretch>
            <a:fillRect/>
          </a:stretch>
        </p:blipFill>
        <p:spPr>
          <a:xfrm>
            <a:off x="3110266" y="2956073"/>
            <a:ext cx="2453056" cy="2183746"/>
          </a:xfrm>
          <a:prstGeom prst="rect">
            <a:avLst/>
          </a:prstGeom>
        </p:spPr>
      </p:pic>
    </p:spTree>
    <p:extLst>
      <p:ext uri="{BB962C8B-B14F-4D97-AF65-F5344CB8AC3E}">
        <p14:creationId xmlns:p14="http://schemas.microsoft.com/office/powerpoint/2010/main" val="2716013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3C803-8858-0B90-C22A-D75934E04229}"/>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A3D78052-DFF9-387C-7B8A-B965446B28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a:extLst>
              <a:ext uri="{FF2B5EF4-FFF2-40B4-BE49-F238E27FC236}">
                <a16:creationId xmlns:a16="http://schemas.microsoft.com/office/drawing/2014/main" id="{D34043B4-8231-B24E-AB2D-A56BE2D31419}"/>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a:extLst>
              <a:ext uri="{FF2B5EF4-FFF2-40B4-BE49-F238E27FC236}">
                <a16:creationId xmlns:a16="http://schemas.microsoft.com/office/drawing/2014/main" id="{925E758C-6514-DC9C-1D0B-45F2EBE8361A}"/>
              </a:ext>
            </a:extLst>
          </p:cNvPr>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The Canny Edge Detector</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a:extLst>
              <a:ext uri="{FF2B5EF4-FFF2-40B4-BE49-F238E27FC236}">
                <a16:creationId xmlns:a16="http://schemas.microsoft.com/office/drawing/2014/main" id="{36D3F56E-FF3A-78CD-0969-4F61FE2C48EE}"/>
              </a:ext>
            </a:extLst>
          </p:cNvPr>
          <p:cNvSpPr>
            <a:spLocks noGrp="1"/>
          </p:cNvSpPr>
          <p:nvPr/>
        </p:nvSpPr>
        <p:spPr>
          <a:xfrm>
            <a:off x="442275" y="92387"/>
            <a:ext cx="3192175"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坎尼边缘检测子</a:t>
            </a:r>
          </a:p>
        </p:txBody>
      </p:sp>
      <p:cxnSp>
        <p:nvCxnSpPr>
          <p:cNvPr id="6" name="直线连接符 4">
            <a:extLst>
              <a:ext uri="{FF2B5EF4-FFF2-40B4-BE49-F238E27FC236}">
                <a16:creationId xmlns:a16="http://schemas.microsoft.com/office/drawing/2014/main" id="{3CBB33B9-39FE-2B7C-7ED8-42226362BEA7}"/>
              </a:ext>
            </a:extLst>
          </p:cNvPr>
          <p:cNvCxnSpPr/>
          <p:nvPr/>
        </p:nvCxnSpPr>
        <p:spPr>
          <a:xfrm>
            <a:off x="376469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B8D847AF-A6BD-8A20-A017-088FB64FF75A}"/>
              </a:ext>
            </a:extLst>
          </p:cNvPr>
          <p:cNvSpPr/>
          <p:nvPr/>
        </p:nvSpPr>
        <p:spPr>
          <a:xfrm>
            <a:off x="314325" y="1281548"/>
            <a:ext cx="8445478" cy="1692771"/>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Canny</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边缘检测步骤</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971550" lvl="1" indent="-514350">
              <a:spcBef>
                <a:spcPts val="1200"/>
              </a:spcBef>
              <a:buFont typeface="+mj-lt"/>
              <a:buAutoNum type="arabicPeriod" startAt="3"/>
            </a:pPr>
            <a:r>
              <a:rPr kumimoji="1" lang="zh-CN" altLang="en-US" sz="28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rPr>
              <a:t>非极大值抑制</a:t>
            </a:r>
            <a:endParaRPr kumimoji="1" lang="en-US" altLang="zh-CN" sz="28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endParaRPr>
          </a:p>
          <a:p>
            <a:pPr marL="971550" lvl="1" indent="-514350">
              <a:spcBef>
                <a:spcPts val="1200"/>
              </a:spcBef>
              <a:buFont typeface="+mj-lt"/>
              <a:buAutoNum type="arabicPeriod" startAt="2"/>
            </a:pPr>
            <a:endParaRPr kumimoji="1" lang="en-US" altLang="zh-CN" sz="28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endParaRPr>
          </a:p>
        </p:txBody>
      </p:sp>
      <p:sp>
        <p:nvSpPr>
          <p:cNvPr id="4" name="文本框 3">
            <a:extLst>
              <a:ext uri="{FF2B5EF4-FFF2-40B4-BE49-F238E27FC236}">
                <a16:creationId xmlns:a16="http://schemas.microsoft.com/office/drawing/2014/main" id="{0278AEEE-A73B-F90A-461D-D17582A31D17}"/>
              </a:ext>
            </a:extLst>
          </p:cNvPr>
          <p:cNvSpPr txBox="1"/>
          <p:nvPr/>
        </p:nvSpPr>
        <p:spPr>
          <a:xfrm>
            <a:off x="1825818" y="5017942"/>
            <a:ext cx="1578726" cy="369332"/>
          </a:xfrm>
          <a:prstGeom prst="rect">
            <a:avLst/>
          </a:prstGeom>
          <a:noFill/>
        </p:spPr>
        <p:txBody>
          <a:bodyPr wrap="square">
            <a:spAutoFit/>
          </a:bodyPr>
          <a:lstStyle/>
          <a:p>
            <a:r>
              <a:rPr lang="zh-CN" altLang="en-US" sz="1800" dirty="0">
                <a:latin typeface="宋体" panose="02010600030101010101" pitchFamily="2" charset="-122"/>
                <a:ea typeface="宋体" panose="02010600030101010101" pitchFamily="2" charset="-122"/>
              </a:rPr>
              <a:t>梯度</a:t>
            </a:r>
            <a:r>
              <a:rPr lang="zh-CN" altLang="en-US" dirty="0">
                <a:latin typeface="宋体" panose="02010600030101010101" pitchFamily="2" charset="-122"/>
                <a:ea typeface="宋体" panose="02010600030101010101" pitchFamily="2" charset="-122"/>
              </a:rPr>
              <a:t>方向矩阵</a:t>
            </a:r>
            <a:endParaRPr lang="zh-CN" altLang="en-US" dirty="0"/>
          </a:p>
        </p:txBody>
      </p:sp>
      <p:graphicFrame>
        <p:nvGraphicFramePr>
          <p:cNvPr id="8" name="表格 7">
            <a:extLst>
              <a:ext uri="{FF2B5EF4-FFF2-40B4-BE49-F238E27FC236}">
                <a16:creationId xmlns:a16="http://schemas.microsoft.com/office/drawing/2014/main" id="{2E798F14-E6F9-6A5C-1AA6-564D3DBE12FE}"/>
              </a:ext>
            </a:extLst>
          </p:cNvPr>
          <p:cNvGraphicFramePr>
            <a:graphicFrameLocks noGrp="1"/>
          </p:cNvGraphicFramePr>
          <p:nvPr>
            <p:extLst>
              <p:ext uri="{D42A27DB-BD31-4B8C-83A1-F6EECF244321}">
                <p14:modId xmlns:p14="http://schemas.microsoft.com/office/powerpoint/2010/main" val="3336712902"/>
              </p:ext>
            </p:extLst>
          </p:nvPr>
        </p:nvGraphicFramePr>
        <p:xfrm>
          <a:off x="4925689" y="2500369"/>
          <a:ext cx="3192176" cy="2460339"/>
        </p:xfrm>
        <a:graphic>
          <a:graphicData uri="http://schemas.openxmlformats.org/drawingml/2006/table">
            <a:tbl>
              <a:tblPr firstRow="1" bandRow="1">
                <a:tableStyleId>{5C22544A-7EE6-4342-B048-85BDC9FD1C3A}</a:tableStyleId>
              </a:tblPr>
              <a:tblGrid>
                <a:gridCol w="399022">
                  <a:extLst>
                    <a:ext uri="{9D8B030D-6E8A-4147-A177-3AD203B41FA5}">
                      <a16:colId xmlns:a16="http://schemas.microsoft.com/office/drawing/2014/main" val="48354664"/>
                    </a:ext>
                  </a:extLst>
                </a:gridCol>
                <a:gridCol w="399022">
                  <a:extLst>
                    <a:ext uri="{9D8B030D-6E8A-4147-A177-3AD203B41FA5}">
                      <a16:colId xmlns:a16="http://schemas.microsoft.com/office/drawing/2014/main" val="4042038371"/>
                    </a:ext>
                  </a:extLst>
                </a:gridCol>
                <a:gridCol w="399022">
                  <a:extLst>
                    <a:ext uri="{9D8B030D-6E8A-4147-A177-3AD203B41FA5}">
                      <a16:colId xmlns:a16="http://schemas.microsoft.com/office/drawing/2014/main" val="2949231956"/>
                    </a:ext>
                  </a:extLst>
                </a:gridCol>
                <a:gridCol w="399022">
                  <a:extLst>
                    <a:ext uri="{9D8B030D-6E8A-4147-A177-3AD203B41FA5}">
                      <a16:colId xmlns:a16="http://schemas.microsoft.com/office/drawing/2014/main" val="934877398"/>
                    </a:ext>
                  </a:extLst>
                </a:gridCol>
                <a:gridCol w="399022">
                  <a:extLst>
                    <a:ext uri="{9D8B030D-6E8A-4147-A177-3AD203B41FA5}">
                      <a16:colId xmlns:a16="http://schemas.microsoft.com/office/drawing/2014/main" val="3311036574"/>
                    </a:ext>
                  </a:extLst>
                </a:gridCol>
                <a:gridCol w="399022">
                  <a:extLst>
                    <a:ext uri="{9D8B030D-6E8A-4147-A177-3AD203B41FA5}">
                      <a16:colId xmlns:a16="http://schemas.microsoft.com/office/drawing/2014/main" val="3010770218"/>
                    </a:ext>
                  </a:extLst>
                </a:gridCol>
                <a:gridCol w="399022">
                  <a:extLst>
                    <a:ext uri="{9D8B030D-6E8A-4147-A177-3AD203B41FA5}">
                      <a16:colId xmlns:a16="http://schemas.microsoft.com/office/drawing/2014/main" val="3346224997"/>
                    </a:ext>
                  </a:extLst>
                </a:gridCol>
                <a:gridCol w="399022">
                  <a:extLst>
                    <a:ext uri="{9D8B030D-6E8A-4147-A177-3AD203B41FA5}">
                      <a16:colId xmlns:a16="http://schemas.microsoft.com/office/drawing/2014/main" val="294206681"/>
                    </a:ext>
                  </a:extLst>
                </a:gridCol>
              </a:tblGrid>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846753461"/>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144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208</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210</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189</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173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127</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787353747"/>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175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184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18</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51</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161</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159</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1379123245"/>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158</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175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66</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153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160</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1647397629"/>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145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143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27</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32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160</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156</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224088840"/>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126</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154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144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141</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180</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123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711475592"/>
                  </a:ext>
                </a:extLst>
              </a:tr>
              <a:tr h="351477">
                <a:tc>
                  <a:txBody>
                    <a:bodyPr/>
                    <a:lstStyle/>
                    <a:p>
                      <a:pPr algn="ctr"/>
                      <a:r>
                        <a:rPr lang="en-US" altLang="zh-CN" sz="1000" b="1" dirty="0">
                          <a:solidFill>
                            <a:schemeClr val="bg1"/>
                          </a:solidFill>
                          <a:latin typeface="Arial" panose="020B0604020202020204" pitchFamily="34" charset="0"/>
                          <a:cs typeface="Arial" panose="020B0604020202020204" pitchFamily="34" charset="0"/>
                        </a:rPr>
                        <a:t>2</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4</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6</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3</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00" b="1" dirty="0">
                          <a:solidFill>
                            <a:schemeClr val="bg1"/>
                          </a:solidFill>
                          <a:latin typeface="Arial" panose="020B0604020202020204" pitchFamily="34" charset="0"/>
                          <a:cs typeface="Arial" panose="020B0604020202020204" pitchFamily="34" charset="0"/>
                        </a:rPr>
                        <a:t>5</a:t>
                      </a:r>
                      <a:endParaRPr lang="zh-CN" altLang="en-US" sz="100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818248300"/>
                  </a:ext>
                </a:extLst>
              </a:tr>
            </a:tbl>
          </a:graphicData>
        </a:graphic>
      </p:graphicFrame>
      <p:sp>
        <p:nvSpPr>
          <p:cNvPr id="10" name="文本框 9">
            <a:extLst>
              <a:ext uri="{FF2B5EF4-FFF2-40B4-BE49-F238E27FC236}">
                <a16:creationId xmlns:a16="http://schemas.microsoft.com/office/drawing/2014/main" id="{16C9C752-4B34-F898-1856-F4843265F46D}"/>
              </a:ext>
            </a:extLst>
          </p:cNvPr>
          <p:cNvSpPr txBox="1"/>
          <p:nvPr/>
        </p:nvSpPr>
        <p:spPr>
          <a:xfrm>
            <a:off x="5739456" y="4993214"/>
            <a:ext cx="1578726" cy="369332"/>
          </a:xfrm>
          <a:prstGeom prst="rect">
            <a:avLst/>
          </a:prstGeom>
          <a:noFill/>
        </p:spPr>
        <p:txBody>
          <a:bodyPr wrap="square">
            <a:spAutoFit/>
          </a:bodyPr>
          <a:lstStyle/>
          <a:p>
            <a:r>
              <a:rPr lang="zh-CN" altLang="en-US" sz="1800" dirty="0">
                <a:latin typeface="宋体" panose="02010600030101010101" pitchFamily="2" charset="-122"/>
                <a:ea typeface="宋体" panose="02010600030101010101" pitchFamily="2" charset="-122"/>
              </a:rPr>
              <a:t>梯度幅值图像</a:t>
            </a:r>
            <a:endParaRPr lang="zh-CN" altLang="en-US" dirty="0"/>
          </a:p>
        </p:txBody>
      </p:sp>
      <p:sp>
        <p:nvSpPr>
          <p:cNvPr id="11" name="椭圆 10">
            <a:extLst>
              <a:ext uri="{FF2B5EF4-FFF2-40B4-BE49-F238E27FC236}">
                <a16:creationId xmlns:a16="http://schemas.microsoft.com/office/drawing/2014/main" id="{00F66A67-0A30-4E93-6AA2-522FE9E872AA}"/>
              </a:ext>
            </a:extLst>
          </p:cNvPr>
          <p:cNvSpPr/>
          <p:nvPr/>
        </p:nvSpPr>
        <p:spPr>
          <a:xfrm>
            <a:off x="5344273" y="3192106"/>
            <a:ext cx="370390" cy="32648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9B643ABF-6688-43E9-AF85-7B8D71D9D023}"/>
              </a:ext>
            </a:extLst>
          </p:cNvPr>
          <p:cNvSpPr txBox="1"/>
          <p:nvPr/>
        </p:nvSpPr>
        <p:spPr>
          <a:xfrm>
            <a:off x="23112" y="5362546"/>
            <a:ext cx="9027903" cy="1477328"/>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示例</a:t>
            </a:r>
            <a:r>
              <a:rPr lang="en-US" altLang="zh-CN" sz="2000" dirty="0">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89°</a:t>
            </a:r>
            <a:r>
              <a:rPr lang="zh-CN" altLang="en-US" sz="2000" dirty="0">
                <a:latin typeface="宋体" panose="02010600030101010101" pitchFamily="2" charset="-122"/>
                <a:ea typeface="宋体" panose="02010600030101010101" pitchFamily="2" charset="-122"/>
              </a:rPr>
              <a:t>最接近水平方向，水平方向</a:t>
            </a:r>
            <a:r>
              <a:rPr lang="en-US" altLang="zh-CN" sz="2000" dirty="0">
                <a:latin typeface="宋体" panose="02010600030101010101" pitchFamily="2" charset="-122"/>
                <a:ea typeface="宋体" panose="02010600030101010101" pitchFamily="2" charset="-122"/>
              </a:rPr>
              <a:t>175</a:t>
            </a:r>
            <a:r>
              <a:rPr lang="zh-CN" altLang="en-US" sz="2000" dirty="0">
                <a:latin typeface="宋体" panose="02010600030101010101" pitchFamily="2" charset="-122"/>
                <a:ea typeface="宋体" panose="02010600030101010101" pitchFamily="2" charset="-122"/>
              </a:rPr>
              <a:t>数值非最大（</a:t>
            </a:r>
            <a:r>
              <a:rPr lang="en-US" altLang="zh-CN" sz="2000" dirty="0">
                <a:latin typeface="宋体" panose="02010600030101010101" pitchFamily="2" charset="-122"/>
                <a:ea typeface="宋体" panose="02010600030101010101" pitchFamily="2" charset="-122"/>
              </a:rPr>
              <a:t>184</a:t>
            </a:r>
            <a:r>
              <a:rPr lang="zh-CN" altLang="en-US" sz="2000" dirty="0">
                <a:latin typeface="宋体" panose="02010600030101010101" pitchFamily="2" charset="-122"/>
                <a:ea typeface="宋体" panose="02010600030101010101" pitchFamily="2" charset="-122"/>
              </a:rPr>
              <a:t>数值更大），抑制为</a:t>
            </a:r>
            <a:r>
              <a:rPr lang="en-US" altLang="zh-CN" sz="2000" dirty="0">
                <a:latin typeface="宋体" panose="02010600030101010101" pitchFamily="2" charset="-122"/>
                <a:ea typeface="宋体" panose="02010600030101010101" pitchFamily="2" charset="-122"/>
              </a:rPr>
              <a:t>0</a:t>
            </a:r>
          </a:p>
          <a:p>
            <a:pPr marL="342900" indent="-342900">
              <a:spcBef>
                <a:spcPts val="60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示例</a:t>
            </a:r>
            <a:r>
              <a:rPr lang="en-US" altLang="zh-CN"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88°</a:t>
            </a:r>
            <a:r>
              <a:rPr lang="zh-CN" altLang="en-US" sz="2000" dirty="0">
                <a:latin typeface="宋体" panose="02010600030101010101" pitchFamily="2" charset="-122"/>
                <a:ea typeface="宋体" panose="02010600030101010101" pitchFamily="2" charset="-122"/>
              </a:rPr>
              <a:t>最接近水平方向，水平方向</a:t>
            </a:r>
            <a:r>
              <a:rPr lang="en-US" altLang="zh-CN" sz="2000" dirty="0">
                <a:latin typeface="宋体" panose="02010600030101010101" pitchFamily="2" charset="-122"/>
                <a:ea typeface="宋体" panose="02010600030101010101" pitchFamily="2" charset="-122"/>
              </a:rPr>
              <a:t>184</a:t>
            </a:r>
            <a:r>
              <a:rPr lang="zh-CN" altLang="en-US" sz="2000" dirty="0">
                <a:latin typeface="宋体" panose="02010600030101010101" pitchFamily="2" charset="-122"/>
                <a:ea typeface="宋体" panose="02010600030101010101" pitchFamily="2" charset="-122"/>
              </a:rPr>
              <a:t>数值最大，数值保留</a:t>
            </a:r>
            <a:endParaRPr lang="en-US" altLang="zh-CN" sz="2000" dirty="0">
              <a:latin typeface="宋体" panose="02010600030101010101" pitchFamily="2" charset="-122"/>
              <a:ea typeface="宋体" panose="02010600030101010101" pitchFamily="2" charset="-122"/>
            </a:endParaRPr>
          </a:p>
          <a:p>
            <a:pPr marL="342900" indent="-342900">
              <a:spcBef>
                <a:spcPts val="600"/>
              </a:spcBef>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示例</a:t>
            </a:r>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48°</a:t>
            </a:r>
            <a:r>
              <a:rPr lang="zh-CN" altLang="en-US" sz="2000" dirty="0">
                <a:latin typeface="宋体" panose="02010600030101010101" pitchFamily="2" charset="-122"/>
                <a:ea typeface="宋体" panose="02010600030101010101" pitchFamily="2" charset="-122"/>
              </a:rPr>
              <a:t>最接近</a:t>
            </a:r>
            <a:r>
              <a:rPr lang="en-US" altLang="zh-CN" sz="2000" dirty="0">
                <a:latin typeface="宋体" panose="02010600030101010101" pitchFamily="2" charset="-122"/>
                <a:ea typeface="宋体" panose="02010600030101010101" pitchFamily="2" charset="-122"/>
              </a:rPr>
              <a:t>45°</a:t>
            </a:r>
            <a:r>
              <a:rPr lang="zh-CN" altLang="en-US" sz="2000" dirty="0">
                <a:latin typeface="宋体" panose="02010600030101010101" pitchFamily="2" charset="-122"/>
                <a:ea typeface="宋体" panose="02010600030101010101" pitchFamily="2" charset="-122"/>
              </a:rPr>
              <a:t>方向，数值</a:t>
            </a:r>
            <a:r>
              <a:rPr lang="en-US" altLang="zh-CN" sz="2000" dirty="0">
                <a:latin typeface="宋体" panose="02010600030101010101" pitchFamily="2" charset="-122"/>
                <a:ea typeface="宋体" panose="02010600030101010101" pitchFamily="2" charset="-122"/>
              </a:rPr>
              <a:t>27</a:t>
            </a:r>
            <a:r>
              <a:rPr lang="zh-CN" altLang="en-US" sz="2000" dirty="0">
                <a:latin typeface="宋体" panose="02010600030101010101" pitchFamily="2" charset="-122"/>
                <a:ea typeface="宋体" panose="02010600030101010101" pitchFamily="2" charset="-122"/>
              </a:rPr>
              <a:t>非最大（</a:t>
            </a:r>
            <a:r>
              <a:rPr lang="en-US" altLang="zh-CN" sz="2000" dirty="0">
                <a:latin typeface="宋体" panose="02010600030101010101" pitchFamily="2" charset="-122"/>
                <a:ea typeface="宋体" panose="02010600030101010101" pitchFamily="2" charset="-122"/>
              </a:rPr>
              <a:t>175</a:t>
            </a:r>
            <a:r>
              <a:rPr lang="zh-CN" altLang="en-US" sz="2000" dirty="0">
                <a:latin typeface="宋体" panose="02010600030101010101" pitchFamily="2" charset="-122"/>
                <a:ea typeface="宋体" panose="02010600030101010101" pitchFamily="2" charset="-122"/>
              </a:rPr>
              <a:t>更大），数值</a:t>
            </a:r>
            <a:r>
              <a:rPr lang="en-US" altLang="zh-CN" sz="2000" dirty="0">
                <a:latin typeface="宋体" panose="02010600030101010101" pitchFamily="2" charset="-122"/>
                <a:ea typeface="宋体" panose="02010600030101010101" pitchFamily="2" charset="-122"/>
              </a:rPr>
              <a:t>27</a:t>
            </a:r>
            <a:r>
              <a:rPr lang="zh-CN" altLang="en-US" sz="2000" dirty="0">
                <a:latin typeface="宋体" panose="02010600030101010101" pitchFamily="2" charset="-122"/>
                <a:ea typeface="宋体" panose="02010600030101010101" pitchFamily="2" charset="-122"/>
              </a:rPr>
              <a:t>抑制为</a:t>
            </a:r>
            <a:r>
              <a:rPr lang="en-US" altLang="zh-CN" sz="2000" dirty="0">
                <a:latin typeface="宋体" panose="02010600030101010101" pitchFamily="2" charset="-122"/>
                <a:ea typeface="宋体" panose="02010600030101010101" pitchFamily="2" charset="-122"/>
              </a:rPr>
              <a:t>0</a:t>
            </a:r>
            <a:endParaRPr lang="zh-CN" altLang="en-US" sz="2000" dirty="0">
              <a:latin typeface="宋体" panose="02010600030101010101" pitchFamily="2" charset="-122"/>
              <a:ea typeface="宋体" panose="02010600030101010101" pitchFamily="2" charset="-122"/>
            </a:endParaRPr>
          </a:p>
        </p:txBody>
      </p:sp>
      <p:sp>
        <p:nvSpPr>
          <p:cNvPr id="19" name="椭圆 18">
            <a:extLst>
              <a:ext uri="{FF2B5EF4-FFF2-40B4-BE49-F238E27FC236}">
                <a16:creationId xmlns:a16="http://schemas.microsoft.com/office/drawing/2014/main" id="{D6F816C9-D61A-2D8A-192C-0170BEE25F2C}"/>
              </a:ext>
            </a:extLst>
          </p:cNvPr>
          <p:cNvSpPr/>
          <p:nvPr/>
        </p:nvSpPr>
        <p:spPr>
          <a:xfrm>
            <a:off x="5741665" y="3194299"/>
            <a:ext cx="370390" cy="326486"/>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 name="表格 11">
            <a:extLst>
              <a:ext uri="{FF2B5EF4-FFF2-40B4-BE49-F238E27FC236}">
                <a16:creationId xmlns:a16="http://schemas.microsoft.com/office/drawing/2014/main" id="{65790277-3293-713E-A6F5-9571BCAFF1C6}"/>
              </a:ext>
            </a:extLst>
          </p:cNvPr>
          <p:cNvGraphicFramePr>
            <a:graphicFrameLocks noGrp="1"/>
          </p:cNvGraphicFramePr>
          <p:nvPr>
            <p:extLst>
              <p:ext uri="{D42A27DB-BD31-4B8C-83A1-F6EECF244321}">
                <p14:modId xmlns:p14="http://schemas.microsoft.com/office/powerpoint/2010/main" val="2641724880"/>
              </p:ext>
            </p:extLst>
          </p:nvPr>
        </p:nvGraphicFramePr>
        <p:xfrm>
          <a:off x="794636" y="2496097"/>
          <a:ext cx="3650742" cy="2460339"/>
        </p:xfrm>
        <a:graphic>
          <a:graphicData uri="http://schemas.openxmlformats.org/drawingml/2006/table">
            <a:tbl>
              <a:tblPr firstRow="1" bandRow="1">
                <a:tableStyleId>{5C22544A-7EE6-4342-B048-85BDC9FD1C3A}</a:tableStyleId>
              </a:tblPr>
              <a:tblGrid>
                <a:gridCol w="448531">
                  <a:extLst>
                    <a:ext uri="{9D8B030D-6E8A-4147-A177-3AD203B41FA5}">
                      <a16:colId xmlns:a16="http://schemas.microsoft.com/office/drawing/2014/main" val="48354664"/>
                    </a:ext>
                  </a:extLst>
                </a:gridCol>
                <a:gridCol w="448531">
                  <a:extLst>
                    <a:ext uri="{9D8B030D-6E8A-4147-A177-3AD203B41FA5}">
                      <a16:colId xmlns:a16="http://schemas.microsoft.com/office/drawing/2014/main" val="4042038371"/>
                    </a:ext>
                  </a:extLst>
                </a:gridCol>
                <a:gridCol w="502723">
                  <a:extLst>
                    <a:ext uri="{9D8B030D-6E8A-4147-A177-3AD203B41FA5}">
                      <a16:colId xmlns:a16="http://schemas.microsoft.com/office/drawing/2014/main" val="2949231956"/>
                    </a:ext>
                  </a:extLst>
                </a:gridCol>
                <a:gridCol w="451413">
                  <a:extLst>
                    <a:ext uri="{9D8B030D-6E8A-4147-A177-3AD203B41FA5}">
                      <a16:colId xmlns:a16="http://schemas.microsoft.com/office/drawing/2014/main" val="934877398"/>
                    </a:ext>
                  </a:extLst>
                </a:gridCol>
                <a:gridCol w="451412">
                  <a:extLst>
                    <a:ext uri="{9D8B030D-6E8A-4147-A177-3AD203B41FA5}">
                      <a16:colId xmlns:a16="http://schemas.microsoft.com/office/drawing/2014/main" val="3311036574"/>
                    </a:ext>
                  </a:extLst>
                </a:gridCol>
                <a:gridCol w="439838">
                  <a:extLst>
                    <a:ext uri="{9D8B030D-6E8A-4147-A177-3AD203B41FA5}">
                      <a16:colId xmlns:a16="http://schemas.microsoft.com/office/drawing/2014/main" val="3010770218"/>
                    </a:ext>
                  </a:extLst>
                </a:gridCol>
                <a:gridCol w="462988">
                  <a:extLst>
                    <a:ext uri="{9D8B030D-6E8A-4147-A177-3AD203B41FA5}">
                      <a16:colId xmlns:a16="http://schemas.microsoft.com/office/drawing/2014/main" val="3346224997"/>
                    </a:ext>
                  </a:extLst>
                </a:gridCol>
                <a:gridCol w="445306">
                  <a:extLst>
                    <a:ext uri="{9D8B030D-6E8A-4147-A177-3AD203B41FA5}">
                      <a16:colId xmlns:a16="http://schemas.microsoft.com/office/drawing/2014/main" val="294206681"/>
                    </a:ext>
                  </a:extLst>
                </a:gridCol>
              </a:tblGrid>
              <a:tr h="351477">
                <a:tc>
                  <a:txBody>
                    <a:bodyPr/>
                    <a:lstStyle/>
                    <a:p>
                      <a:pPr algn="ctr"/>
                      <a:r>
                        <a:rPr lang="en-US" altLang="zh-CN" sz="1050" b="1" dirty="0">
                          <a:solidFill>
                            <a:schemeClr val="bg1"/>
                          </a:solidFill>
                          <a:latin typeface="Arial" panose="020B0604020202020204" pitchFamily="34" charset="0"/>
                          <a:cs typeface="Arial" panose="020B0604020202020204" pitchFamily="34" charset="0"/>
                        </a:rPr>
                        <a:t>1</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3</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4</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4</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3</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1</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846753461"/>
                  </a:ext>
                </a:extLst>
              </a:tr>
              <a:tr h="351477">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63°</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38°</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-1°</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-9°</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-42°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-68°</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787353747"/>
                  </a:ext>
                </a:extLst>
              </a:tr>
              <a:tr h="351477">
                <a:tc>
                  <a:txBody>
                    <a:bodyPr/>
                    <a:lstStyle/>
                    <a:p>
                      <a:pPr algn="ctr"/>
                      <a:r>
                        <a:rPr lang="en-US" altLang="zh-CN" sz="1050" b="1" dirty="0">
                          <a:solidFill>
                            <a:schemeClr val="bg1"/>
                          </a:solidFill>
                          <a:latin typeface="Arial" panose="020B0604020202020204" pitchFamily="34" charset="0"/>
                          <a:cs typeface="Arial" panose="020B0604020202020204" pitchFamily="34" charset="0"/>
                        </a:rPr>
                        <a:t>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89°</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88°</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-69°</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-87°</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1379123245"/>
                  </a:ext>
                </a:extLst>
              </a:tr>
              <a:tr h="351477">
                <a:tc>
                  <a:txBody>
                    <a:bodyPr/>
                    <a:lstStyle/>
                    <a:p>
                      <a:pPr algn="ctr"/>
                      <a:r>
                        <a:rPr lang="en-US" altLang="zh-CN" sz="1050" b="1" dirty="0">
                          <a:solidFill>
                            <a:schemeClr val="bg1"/>
                          </a:solidFill>
                          <a:latin typeface="Arial" panose="020B0604020202020204" pitchFamily="34" charset="0"/>
                          <a:cs typeface="Arial" panose="020B0604020202020204" pitchFamily="34" charset="0"/>
                        </a:rPr>
                        <a:t>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-86°</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-73°</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37°</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89°</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1647397629"/>
                  </a:ext>
                </a:extLst>
              </a:tr>
              <a:tr h="351477">
                <a:tc>
                  <a:txBody>
                    <a:bodyPr/>
                    <a:lstStyle/>
                    <a:p>
                      <a:pPr algn="ctr"/>
                      <a:r>
                        <a:rPr lang="en-US" altLang="zh-CN" sz="1050" b="1" dirty="0">
                          <a:solidFill>
                            <a:schemeClr val="bg1"/>
                          </a:solidFill>
                          <a:latin typeface="Arial" panose="020B0604020202020204" pitchFamily="34" charset="0"/>
                          <a:cs typeface="Arial" panose="020B0604020202020204" pitchFamily="34" charset="0"/>
                        </a:rPr>
                        <a:t>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86°</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86°</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48°</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-30°</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-87°</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87°</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224088840"/>
                  </a:ext>
                </a:extLst>
              </a:tr>
              <a:tr h="351477">
                <a:tc>
                  <a:txBody>
                    <a:bodyPr/>
                    <a:lstStyle/>
                    <a:p>
                      <a:pPr algn="ctr"/>
                      <a:r>
                        <a:rPr lang="en-US" altLang="zh-CN" sz="1050" b="1" dirty="0">
                          <a:solidFill>
                            <a:schemeClr val="bg1"/>
                          </a:solidFill>
                          <a:latin typeface="Arial" panose="020B0604020202020204" pitchFamily="34" charset="0"/>
                          <a:cs typeface="Arial" panose="020B0604020202020204" pitchFamily="34" charset="0"/>
                        </a:rPr>
                        <a:t>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-68°</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-45°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-12°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7°</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54°</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72°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711475592"/>
                  </a:ext>
                </a:extLst>
              </a:tr>
              <a:tr h="351477">
                <a:tc>
                  <a:txBody>
                    <a:bodyPr/>
                    <a:lstStyle/>
                    <a:p>
                      <a:pPr algn="ctr"/>
                      <a:r>
                        <a:rPr lang="en-US" altLang="zh-CN" sz="1050" b="1" dirty="0">
                          <a:solidFill>
                            <a:schemeClr val="bg1"/>
                          </a:solidFill>
                          <a:latin typeface="Arial" panose="020B0604020202020204" pitchFamily="34" charset="0"/>
                          <a:cs typeface="Arial" panose="020B0604020202020204" pitchFamily="34" charset="0"/>
                        </a:rPr>
                        <a:t>2</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4</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4</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6</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3</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tc>
                  <a:txBody>
                    <a:bodyPr/>
                    <a:lstStyle/>
                    <a:p>
                      <a:pPr algn="ctr"/>
                      <a:r>
                        <a:rPr lang="en-US" altLang="zh-CN" sz="1050" b="1" dirty="0">
                          <a:solidFill>
                            <a:schemeClr val="bg1"/>
                          </a:solidFill>
                          <a:latin typeface="Arial" panose="020B0604020202020204" pitchFamily="34" charset="0"/>
                          <a:cs typeface="Arial" panose="020B0604020202020204" pitchFamily="34" charset="0"/>
                        </a:rPr>
                        <a:t>5</a:t>
                      </a:r>
                      <a:endParaRPr lang="zh-CN" altLang="en-US" sz="1050" b="1" dirty="0">
                        <a:solidFill>
                          <a:schemeClr val="bg1"/>
                        </a:solidFill>
                        <a:latin typeface="Arial" panose="020B0604020202020204" pitchFamily="34" charset="0"/>
                        <a:cs typeface="Arial" panose="020B0604020202020204" pitchFamily="34" charset="0"/>
                      </a:endParaRPr>
                    </a:p>
                  </a:txBody>
                  <a:tcPr anchor="ctr">
                    <a:solidFill>
                      <a:srgbClr val="A6A6A6"/>
                    </a:solidFill>
                  </a:tcPr>
                </a:tc>
                <a:extLst>
                  <a:ext uri="{0D108BD9-81ED-4DB2-BD59-A6C34878D82A}">
                    <a16:rowId xmlns:a16="http://schemas.microsoft.com/office/drawing/2014/main" val="818248300"/>
                  </a:ext>
                </a:extLst>
              </a:tr>
            </a:tbl>
          </a:graphicData>
        </a:graphic>
      </p:graphicFrame>
      <p:sp>
        <p:nvSpPr>
          <p:cNvPr id="7" name="椭圆 6">
            <a:extLst>
              <a:ext uri="{FF2B5EF4-FFF2-40B4-BE49-F238E27FC236}">
                <a16:creationId xmlns:a16="http://schemas.microsoft.com/office/drawing/2014/main" id="{6CE88373-0E6D-7AA9-BBD0-3C91027775DE}"/>
              </a:ext>
            </a:extLst>
          </p:cNvPr>
          <p:cNvSpPr/>
          <p:nvPr/>
        </p:nvSpPr>
        <p:spPr>
          <a:xfrm>
            <a:off x="1252252" y="3192106"/>
            <a:ext cx="370390" cy="32648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C0510419-972F-5433-AB85-598D6D4DE1E6}"/>
              </a:ext>
            </a:extLst>
          </p:cNvPr>
          <p:cNvSpPr/>
          <p:nvPr/>
        </p:nvSpPr>
        <p:spPr>
          <a:xfrm>
            <a:off x="1732563" y="3193599"/>
            <a:ext cx="370390" cy="326486"/>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a:extLst>
              <a:ext uri="{FF2B5EF4-FFF2-40B4-BE49-F238E27FC236}">
                <a16:creationId xmlns:a16="http://schemas.microsoft.com/office/drawing/2014/main" id="{CC5A5336-3C03-0A54-4AE6-1A7EA0D3BCD7}"/>
              </a:ext>
            </a:extLst>
          </p:cNvPr>
          <p:cNvSpPr/>
          <p:nvPr/>
        </p:nvSpPr>
        <p:spPr>
          <a:xfrm>
            <a:off x="2244791" y="3910285"/>
            <a:ext cx="370390" cy="326486"/>
          </a:xfrm>
          <a:prstGeom prst="ellipse">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227B95F2-745C-FF21-74E8-632EADC147CE}"/>
              </a:ext>
            </a:extLst>
          </p:cNvPr>
          <p:cNvSpPr/>
          <p:nvPr/>
        </p:nvSpPr>
        <p:spPr>
          <a:xfrm>
            <a:off x="6161039" y="3883682"/>
            <a:ext cx="370390" cy="326486"/>
          </a:xfrm>
          <a:prstGeom prst="ellipse">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A92D9F96-8C8C-DC6E-9785-E412D442E6AE}"/>
              </a:ext>
            </a:extLst>
          </p:cNvPr>
          <p:cNvGrpSpPr/>
          <p:nvPr/>
        </p:nvGrpSpPr>
        <p:grpSpPr>
          <a:xfrm>
            <a:off x="6573183" y="840919"/>
            <a:ext cx="1544682" cy="1389033"/>
            <a:chOff x="3965451" y="5219447"/>
            <a:chExt cx="1544682" cy="1389033"/>
          </a:xfrm>
        </p:grpSpPr>
        <p:grpSp>
          <p:nvGrpSpPr>
            <p:cNvPr id="20" name="组合 19">
              <a:extLst>
                <a:ext uri="{FF2B5EF4-FFF2-40B4-BE49-F238E27FC236}">
                  <a16:creationId xmlns:a16="http://schemas.microsoft.com/office/drawing/2014/main" id="{89306009-4C9C-014A-C043-A983C141C1F1}"/>
                </a:ext>
              </a:extLst>
            </p:cNvPr>
            <p:cNvGrpSpPr/>
            <p:nvPr/>
          </p:nvGrpSpPr>
          <p:grpSpPr>
            <a:xfrm>
              <a:off x="3966122" y="5219447"/>
              <a:ext cx="1544011" cy="1389033"/>
              <a:chOff x="3814532" y="4277151"/>
              <a:chExt cx="1544011" cy="1389033"/>
            </a:xfrm>
          </p:grpSpPr>
          <p:cxnSp>
            <p:nvCxnSpPr>
              <p:cNvPr id="24" name="直接箭头连接符 23">
                <a:extLst>
                  <a:ext uri="{FF2B5EF4-FFF2-40B4-BE49-F238E27FC236}">
                    <a16:creationId xmlns:a16="http://schemas.microsoft.com/office/drawing/2014/main" id="{956D4DFD-0117-1AB8-276F-1C2200951850}"/>
                  </a:ext>
                </a:extLst>
              </p:cNvPr>
              <p:cNvCxnSpPr>
                <a:cxnSpLocks/>
              </p:cNvCxnSpPr>
              <p:nvPr/>
            </p:nvCxnSpPr>
            <p:spPr>
              <a:xfrm>
                <a:off x="3968231" y="4439720"/>
                <a:ext cx="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AC1FCC54-4DF4-48C0-F5DC-8A993F86B996}"/>
                      </a:ext>
                    </a:extLst>
                  </p:cNvPr>
                  <p:cNvSpPr txBox="1"/>
                  <p:nvPr/>
                </p:nvSpPr>
                <p:spPr>
                  <a:xfrm>
                    <a:off x="3814532" y="5296852"/>
                    <a:ext cx="367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𝑥</m:t>
                          </m:r>
                        </m:oMath>
                      </m:oMathPara>
                    </a14:m>
                    <a:endParaRPr lang="zh-CN" altLang="en-US" dirty="0"/>
                  </a:p>
                </p:txBody>
              </p:sp>
            </mc:Choice>
            <mc:Fallback>
              <p:sp>
                <p:nvSpPr>
                  <p:cNvPr id="25" name="文本框 24">
                    <a:extLst>
                      <a:ext uri="{FF2B5EF4-FFF2-40B4-BE49-F238E27FC236}">
                        <a16:creationId xmlns:a16="http://schemas.microsoft.com/office/drawing/2014/main" id="{AC1FCC54-4DF4-48C0-F5DC-8A993F86B996}"/>
                      </a:ext>
                    </a:extLst>
                  </p:cNvPr>
                  <p:cNvSpPr txBox="1">
                    <a:spLocks noRot="1" noChangeAspect="1" noMove="1" noResize="1" noEditPoints="1" noAdjustHandles="1" noChangeArrowheads="1" noChangeShapeType="1" noTextEdit="1"/>
                  </p:cNvSpPr>
                  <p:nvPr/>
                </p:nvSpPr>
                <p:spPr>
                  <a:xfrm>
                    <a:off x="3814532" y="5296852"/>
                    <a:ext cx="367985" cy="369332"/>
                  </a:xfrm>
                  <a:prstGeom prst="rect">
                    <a:avLst/>
                  </a:prstGeom>
                  <a:blipFill>
                    <a:blip r:embed="rId4"/>
                    <a:stretch>
                      <a:fillRect/>
                    </a:stretch>
                  </a:blipFill>
                </p:spPr>
                <p:txBody>
                  <a:bodyPr/>
                  <a:lstStyle/>
                  <a:p>
                    <a:r>
                      <a:rPr lang="zh-CN" altLang="en-US">
                        <a:noFill/>
                      </a:rPr>
                      <a:t> </a:t>
                    </a:r>
                  </a:p>
                </p:txBody>
              </p:sp>
            </mc:Fallback>
          </mc:AlternateContent>
          <p:cxnSp>
            <p:nvCxnSpPr>
              <p:cNvPr id="26" name="直接箭头连接符 25">
                <a:extLst>
                  <a:ext uri="{FF2B5EF4-FFF2-40B4-BE49-F238E27FC236}">
                    <a16:creationId xmlns:a16="http://schemas.microsoft.com/office/drawing/2014/main" id="{CB6CF89F-529B-67E6-BB14-F625CB2E16D1}"/>
                  </a:ext>
                </a:extLst>
              </p:cNvPr>
              <p:cNvCxnSpPr>
                <a:cxnSpLocks/>
              </p:cNvCxnSpPr>
              <p:nvPr/>
            </p:nvCxnSpPr>
            <p:spPr>
              <a:xfrm>
                <a:off x="3968231" y="4439720"/>
                <a:ext cx="903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CDAB5723-EA53-64DA-01C7-CEFDCE1928C3}"/>
                      </a:ext>
                    </a:extLst>
                  </p:cNvPr>
                  <p:cNvSpPr txBox="1"/>
                  <p:nvPr/>
                </p:nvSpPr>
                <p:spPr>
                  <a:xfrm>
                    <a:off x="4987159" y="4277151"/>
                    <a:ext cx="371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𝑦</m:t>
                          </m:r>
                        </m:oMath>
                      </m:oMathPara>
                    </a14:m>
                    <a:endParaRPr lang="zh-CN" altLang="en-US" dirty="0"/>
                  </a:p>
                </p:txBody>
              </p:sp>
            </mc:Choice>
            <mc:Fallback>
              <p:sp>
                <p:nvSpPr>
                  <p:cNvPr id="27" name="文本框 26">
                    <a:extLst>
                      <a:ext uri="{FF2B5EF4-FFF2-40B4-BE49-F238E27FC236}">
                        <a16:creationId xmlns:a16="http://schemas.microsoft.com/office/drawing/2014/main" id="{CDAB5723-EA53-64DA-01C7-CEFDCE1928C3}"/>
                      </a:ext>
                    </a:extLst>
                  </p:cNvPr>
                  <p:cNvSpPr txBox="1">
                    <a:spLocks noRot="1" noChangeAspect="1" noMove="1" noResize="1" noEditPoints="1" noAdjustHandles="1" noChangeArrowheads="1" noChangeShapeType="1" noTextEdit="1"/>
                  </p:cNvSpPr>
                  <p:nvPr/>
                </p:nvSpPr>
                <p:spPr>
                  <a:xfrm>
                    <a:off x="4987159" y="4277151"/>
                    <a:ext cx="371384" cy="369332"/>
                  </a:xfrm>
                  <a:prstGeom prst="rect">
                    <a:avLst/>
                  </a:prstGeom>
                  <a:blipFill>
                    <a:blip r:embed="rId5"/>
                    <a:stretch>
                      <a:fillRect b="-4918"/>
                    </a:stretch>
                  </a:blipFill>
                </p:spPr>
                <p:txBody>
                  <a:bodyPr/>
                  <a:lstStyle/>
                  <a:p>
                    <a:r>
                      <a:rPr lang="zh-CN" altLang="en-US">
                        <a:noFill/>
                      </a:rPr>
                      <a:t> </a:t>
                    </a:r>
                  </a:p>
                </p:txBody>
              </p:sp>
            </mc:Fallback>
          </mc:AlternateContent>
        </p:grpSp>
        <p:cxnSp>
          <p:nvCxnSpPr>
            <p:cNvPr id="21" name="直接箭头连接符 20">
              <a:extLst>
                <a:ext uri="{FF2B5EF4-FFF2-40B4-BE49-F238E27FC236}">
                  <a16:creationId xmlns:a16="http://schemas.microsoft.com/office/drawing/2014/main" id="{8458D988-227B-E942-002F-175C59D631D6}"/>
                </a:ext>
              </a:extLst>
            </p:cNvPr>
            <p:cNvCxnSpPr>
              <a:cxnSpLocks/>
            </p:cNvCxnSpPr>
            <p:nvPr/>
          </p:nvCxnSpPr>
          <p:spPr>
            <a:xfrm>
              <a:off x="4121940" y="5390483"/>
              <a:ext cx="769836" cy="404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弧形 21">
              <a:extLst>
                <a:ext uri="{FF2B5EF4-FFF2-40B4-BE49-F238E27FC236}">
                  <a16:creationId xmlns:a16="http://schemas.microsoft.com/office/drawing/2014/main" id="{15338500-25DC-67A4-0F4F-3D8ED2AB409B}"/>
                </a:ext>
              </a:extLst>
            </p:cNvPr>
            <p:cNvSpPr/>
            <p:nvPr/>
          </p:nvSpPr>
          <p:spPr>
            <a:xfrm rot="5873970">
              <a:off x="3966126" y="5291100"/>
              <a:ext cx="367979" cy="369329"/>
            </a:xfrm>
            <a:prstGeom prst="arc">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3" name="文本框 22">
                  <a:extLst>
                    <a:ext uri="{FF2B5EF4-FFF2-40B4-BE49-F238E27FC236}">
                      <a16:creationId xmlns:a16="http://schemas.microsoft.com/office/drawing/2014/main" id="{5F90CA2D-7B4D-C25F-B0AE-DF12A1BDE54E}"/>
                    </a:ext>
                  </a:extLst>
                </p:cNvPr>
                <p:cNvSpPr txBox="1"/>
                <p:nvPr/>
              </p:nvSpPr>
              <p:spPr>
                <a:xfrm>
                  <a:off x="4234668" y="5644079"/>
                  <a:ext cx="189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𝜃</m:t>
                        </m:r>
                      </m:oMath>
                    </m:oMathPara>
                  </a14:m>
                  <a:endParaRPr lang="zh-CN" altLang="en-US" dirty="0"/>
                </a:p>
              </p:txBody>
            </p:sp>
          </mc:Choice>
          <mc:Fallback>
            <p:sp>
              <p:nvSpPr>
                <p:cNvPr id="23" name="文本框 22">
                  <a:extLst>
                    <a:ext uri="{FF2B5EF4-FFF2-40B4-BE49-F238E27FC236}">
                      <a16:creationId xmlns:a16="http://schemas.microsoft.com/office/drawing/2014/main" id="{5F90CA2D-7B4D-C25F-B0AE-DF12A1BDE54E}"/>
                    </a:ext>
                  </a:extLst>
                </p:cNvPr>
                <p:cNvSpPr txBox="1">
                  <a:spLocks noRot="1" noChangeAspect="1" noMove="1" noResize="1" noEditPoints="1" noAdjustHandles="1" noChangeArrowheads="1" noChangeShapeType="1" noTextEdit="1"/>
                </p:cNvSpPr>
                <p:nvPr/>
              </p:nvSpPr>
              <p:spPr>
                <a:xfrm>
                  <a:off x="4234668" y="5644079"/>
                  <a:ext cx="189474" cy="276999"/>
                </a:xfrm>
                <a:prstGeom prst="rect">
                  <a:avLst/>
                </a:prstGeom>
                <a:blipFill>
                  <a:blip r:embed="rId6"/>
                  <a:stretch>
                    <a:fillRect l="-28125" r="-21875"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58278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fade">
                                      <p:cBhvr>
                                        <p:cTn id="14" dur="500"/>
                                        <p:tgtEl>
                                          <p:spTgt spid="14">
                                            <p:txEl>
                                              <p:pRg st="0" end="0"/>
                                            </p:txEl>
                                          </p:spTgt>
                                        </p:tgtEl>
                                      </p:cBhvr>
                                    </p:animEffect>
                                    <p:anim calcmode="lin" valueType="num">
                                      <p:cBhvr>
                                        <p:cTn id="1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500"/>
                            </p:stCondLst>
                            <p:childTnLst>
                              <p:par>
                                <p:cTn id="26" presetID="42" presetClass="entr" presetSubtype="0" fill="hold" nodeType="afterEffect">
                                  <p:stCondLst>
                                    <p:cond delay="0"/>
                                  </p:stCondLst>
                                  <p:childTnLst>
                                    <p:set>
                                      <p:cBhvr>
                                        <p:cTn id="27" dur="1" fill="hold">
                                          <p:stCondLst>
                                            <p:cond delay="0"/>
                                          </p:stCondLst>
                                        </p:cTn>
                                        <p:tgtEl>
                                          <p:spTgt spid="14">
                                            <p:txEl>
                                              <p:pRg st="1" end="1"/>
                                            </p:txEl>
                                          </p:spTgt>
                                        </p:tgtEl>
                                        <p:attrNameLst>
                                          <p:attrName>style.visibility</p:attrName>
                                        </p:attrNameLst>
                                      </p:cBhvr>
                                      <p:to>
                                        <p:strVal val="visible"/>
                                      </p:to>
                                    </p:set>
                                    <p:animEffect transition="in" filter="fade">
                                      <p:cBhvr>
                                        <p:cTn id="28" dur="500"/>
                                        <p:tgtEl>
                                          <p:spTgt spid="14">
                                            <p:txEl>
                                              <p:pRg st="1" end="1"/>
                                            </p:txEl>
                                          </p:spTgt>
                                        </p:tgtEl>
                                      </p:cBhvr>
                                    </p:animEffect>
                                    <p:anim calcmode="lin" valueType="num">
                                      <p:cBhvr>
                                        <p:cTn id="29"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30" dur="5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par>
                          <p:cTn id="39" fill="hold">
                            <p:stCondLst>
                              <p:cond delay="500"/>
                            </p:stCondLst>
                            <p:childTnLst>
                              <p:par>
                                <p:cTn id="40" presetID="42" presetClass="entr" presetSubtype="0" fill="hold" nodeType="afterEffect">
                                  <p:stCondLst>
                                    <p:cond delay="0"/>
                                  </p:stCondLst>
                                  <p:childTnLst>
                                    <p:set>
                                      <p:cBhvr>
                                        <p:cTn id="41" dur="1" fill="hold">
                                          <p:stCondLst>
                                            <p:cond delay="0"/>
                                          </p:stCondLst>
                                        </p:cTn>
                                        <p:tgtEl>
                                          <p:spTgt spid="14">
                                            <p:txEl>
                                              <p:pRg st="2" end="2"/>
                                            </p:txEl>
                                          </p:spTgt>
                                        </p:tgtEl>
                                        <p:attrNameLst>
                                          <p:attrName>style.visibility</p:attrName>
                                        </p:attrNameLst>
                                      </p:cBhvr>
                                      <p:to>
                                        <p:strVal val="visible"/>
                                      </p:to>
                                    </p:set>
                                    <p:animEffect transition="in" filter="fade">
                                      <p:cBhvr>
                                        <p:cTn id="42" dur="500"/>
                                        <p:tgtEl>
                                          <p:spTgt spid="14">
                                            <p:txEl>
                                              <p:pRg st="2" end="2"/>
                                            </p:txEl>
                                          </p:spTgt>
                                        </p:tgtEl>
                                      </p:cBhvr>
                                    </p:animEffect>
                                    <p:anim calcmode="lin" valueType="num">
                                      <p:cBhvr>
                                        <p:cTn id="43"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44" dur="5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P spid="7" grpId="0" animBg="1"/>
      <p:bldP spid="15" grpId="0" animBg="1"/>
      <p:bldP spid="2" grpId="0" animBg="1"/>
      <p:bldP spid="1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35CA5-904B-1347-E0AA-47DB2AE80170}"/>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34A395EF-0A71-7788-8A75-EFBB01D3C2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a:extLst>
              <a:ext uri="{FF2B5EF4-FFF2-40B4-BE49-F238E27FC236}">
                <a16:creationId xmlns:a16="http://schemas.microsoft.com/office/drawing/2014/main" id="{6BBFC132-2070-261C-7604-9424E3CFC1E0}"/>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a:extLst>
              <a:ext uri="{FF2B5EF4-FFF2-40B4-BE49-F238E27FC236}">
                <a16:creationId xmlns:a16="http://schemas.microsoft.com/office/drawing/2014/main" id="{70A08915-151D-FCE7-1250-28208997AFCC}"/>
              </a:ext>
            </a:extLst>
          </p:cNvPr>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The Canny Edge Detector</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a:extLst>
              <a:ext uri="{FF2B5EF4-FFF2-40B4-BE49-F238E27FC236}">
                <a16:creationId xmlns:a16="http://schemas.microsoft.com/office/drawing/2014/main" id="{AB4DC46C-41B0-5933-EC5E-DEEC0A8A6E01}"/>
              </a:ext>
            </a:extLst>
          </p:cNvPr>
          <p:cNvSpPr>
            <a:spLocks noGrp="1"/>
          </p:cNvSpPr>
          <p:nvPr/>
        </p:nvSpPr>
        <p:spPr>
          <a:xfrm>
            <a:off x="442275" y="92387"/>
            <a:ext cx="3192175"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坎尼边缘检测子</a:t>
            </a:r>
          </a:p>
        </p:txBody>
      </p:sp>
      <p:cxnSp>
        <p:nvCxnSpPr>
          <p:cNvPr id="6" name="直线连接符 4">
            <a:extLst>
              <a:ext uri="{FF2B5EF4-FFF2-40B4-BE49-F238E27FC236}">
                <a16:creationId xmlns:a16="http://schemas.microsoft.com/office/drawing/2014/main" id="{8BC56B21-DE7C-8242-8491-E7E64251D134}"/>
              </a:ext>
            </a:extLst>
          </p:cNvPr>
          <p:cNvCxnSpPr/>
          <p:nvPr/>
        </p:nvCxnSpPr>
        <p:spPr>
          <a:xfrm>
            <a:off x="376469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2BA0DE5C-7F70-E006-3864-7792FAE8B230}"/>
              </a:ext>
            </a:extLst>
          </p:cNvPr>
          <p:cNvPicPr>
            <a:picLocks noChangeAspect="1"/>
          </p:cNvPicPr>
          <p:nvPr/>
        </p:nvPicPr>
        <p:blipFill>
          <a:blip r:embed="rId4"/>
          <a:stretch>
            <a:fillRect/>
          </a:stretch>
        </p:blipFill>
        <p:spPr>
          <a:xfrm>
            <a:off x="1949344" y="1497330"/>
            <a:ext cx="5060118" cy="2476715"/>
          </a:xfrm>
          <a:prstGeom prst="rect">
            <a:avLst/>
          </a:prstGeom>
        </p:spPr>
      </p:pic>
      <p:pic>
        <p:nvPicPr>
          <p:cNvPr id="8" name="图片 7">
            <a:extLst>
              <a:ext uri="{FF2B5EF4-FFF2-40B4-BE49-F238E27FC236}">
                <a16:creationId xmlns:a16="http://schemas.microsoft.com/office/drawing/2014/main" id="{CDF2186F-ADE0-7E8B-D2EA-7CF978273691}"/>
              </a:ext>
            </a:extLst>
          </p:cNvPr>
          <p:cNvPicPr>
            <a:picLocks noChangeAspect="1"/>
          </p:cNvPicPr>
          <p:nvPr/>
        </p:nvPicPr>
        <p:blipFill>
          <a:blip r:embed="rId5"/>
          <a:stretch>
            <a:fillRect/>
          </a:stretch>
        </p:blipFill>
        <p:spPr>
          <a:xfrm>
            <a:off x="1949344" y="3974045"/>
            <a:ext cx="2575783" cy="2507197"/>
          </a:xfrm>
          <a:prstGeom prst="rect">
            <a:avLst/>
          </a:prstGeom>
        </p:spPr>
      </p:pic>
      <p:pic>
        <p:nvPicPr>
          <p:cNvPr id="12" name="图片 11">
            <a:extLst>
              <a:ext uri="{FF2B5EF4-FFF2-40B4-BE49-F238E27FC236}">
                <a16:creationId xmlns:a16="http://schemas.microsoft.com/office/drawing/2014/main" id="{0F5646C2-4C63-9E51-1D40-B07F9EE58ED2}"/>
              </a:ext>
            </a:extLst>
          </p:cNvPr>
          <p:cNvPicPr>
            <a:picLocks noChangeAspect="1"/>
          </p:cNvPicPr>
          <p:nvPr/>
        </p:nvPicPr>
        <p:blipFill>
          <a:blip r:embed="rId6"/>
          <a:stretch>
            <a:fillRect/>
          </a:stretch>
        </p:blipFill>
        <p:spPr>
          <a:xfrm>
            <a:off x="4525127" y="3985620"/>
            <a:ext cx="2514818" cy="2522439"/>
          </a:xfrm>
          <a:prstGeom prst="rect">
            <a:avLst/>
          </a:prstGeom>
        </p:spPr>
      </p:pic>
      <p:sp>
        <p:nvSpPr>
          <p:cNvPr id="14" name="文本框 13">
            <a:extLst>
              <a:ext uri="{FF2B5EF4-FFF2-40B4-BE49-F238E27FC236}">
                <a16:creationId xmlns:a16="http://schemas.microsoft.com/office/drawing/2014/main" id="{3404DFA0-31E5-F457-46B7-B639E80519D9}"/>
              </a:ext>
            </a:extLst>
          </p:cNvPr>
          <p:cNvSpPr txBox="1"/>
          <p:nvPr/>
        </p:nvSpPr>
        <p:spPr>
          <a:xfrm>
            <a:off x="296500" y="2699289"/>
            <a:ext cx="1568411" cy="369332"/>
          </a:xfrm>
          <a:prstGeom prst="rect">
            <a:avLst/>
          </a:prstGeom>
          <a:noFill/>
        </p:spPr>
        <p:txBody>
          <a:bodyPr wrap="square">
            <a:spAutoFit/>
          </a:bodyPr>
          <a:lstStyle/>
          <a:p>
            <a:r>
              <a:rPr lang="en-US" altLang="zh-CN" sz="1800" dirty="0">
                <a:latin typeface="宋体" panose="02010600030101010101" pitchFamily="2" charset="-122"/>
                <a:ea typeface="宋体" panose="02010600030101010101" pitchFamily="2" charset="-122"/>
              </a:rPr>
              <a:t>Lena</a:t>
            </a:r>
            <a:r>
              <a:rPr lang="zh-CN" altLang="en-US" sz="1800" dirty="0">
                <a:latin typeface="宋体" panose="02010600030101010101" pitchFamily="2" charset="-122"/>
                <a:ea typeface="宋体" panose="02010600030101010101" pitchFamily="2" charset="-122"/>
              </a:rPr>
              <a:t>女神原图</a:t>
            </a:r>
            <a:endParaRPr lang="zh-CN" altLang="en-US" dirty="0"/>
          </a:p>
        </p:txBody>
      </p:sp>
      <p:sp>
        <p:nvSpPr>
          <p:cNvPr id="15" name="文本框 14">
            <a:extLst>
              <a:ext uri="{FF2B5EF4-FFF2-40B4-BE49-F238E27FC236}">
                <a16:creationId xmlns:a16="http://schemas.microsoft.com/office/drawing/2014/main" id="{39BD73E5-B1AB-9DCA-E6C1-484987EB75F8}"/>
              </a:ext>
            </a:extLst>
          </p:cNvPr>
          <p:cNvSpPr txBox="1"/>
          <p:nvPr/>
        </p:nvSpPr>
        <p:spPr>
          <a:xfrm>
            <a:off x="7244709" y="2656497"/>
            <a:ext cx="1602791" cy="369332"/>
          </a:xfrm>
          <a:prstGeom prst="rect">
            <a:avLst/>
          </a:prstGeom>
          <a:noFill/>
        </p:spPr>
        <p:txBody>
          <a:bodyPr wrap="square">
            <a:spAutoFit/>
          </a:bodyPr>
          <a:lstStyle/>
          <a:p>
            <a:r>
              <a:rPr lang="zh-CN" altLang="en-US" sz="1800" dirty="0">
                <a:latin typeface="宋体" panose="02010600030101010101" pitchFamily="2" charset="-122"/>
                <a:ea typeface="宋体" panose="02010600030101010101" pitchFamily="2" charset="-122"/>
              </a:rPr>
              <a:t>高斯模糊图像</a:t>
            </a:r>
            <a:endParaRPr lang="zh-CN" altLang="en-US" dirty="0"/>
          </a:p>
        </p:txBody>
      </p:sp>
      <p:sp>
        <p:nvSpPr>
          <p:cNvPr id="16" name="文本框 15">
            <a:extLst>
              <a:ext uri="{FF2B5EF4-FFF2-40B4-BE49-F238E27FC236}">
                <a16:creationId xmlns:a16="http://schemas.microsoft.com/office/drawing/2014/main" id="{CC32B61D-C750-109E-D1F2-3F8AD2E665A1}"/>
              </a:ext>
            </a:extLst>
          </p:cNvPr>
          <p:cNvSpPr txBox="1"/>
          <p:nvPr/>
        </p:nvSpPr>
        <p:spPr>
          <a:xfrm>
            <a:off x="487524" y="4912098"/>
            <a:ext cx="1377387" cy="646331"/>
          </a:xfrm>
          <a:prstGeom prst="rect">
            <a:avLst/>
          </a:prstGeom>
          <a:noFill/>
        </p:spPr>
        <p:txBody>
          <a:bodyPr wrap="square">
            <a:spAutoFit/>
          </a:bodyPr>
          <a:lstStyle/>
          <a:p>
            <a:pPr algn="ctr"/>
            <a:r>
              <a:rPr lang="en-US" altLang="zh-CN" sz="1800" dirty="0">
                <a:latin typeface="宋体" panose="02010600030101010101" pitchFamily="2" charset="-122"/>
                <a:ea typeface="宋体" panose="02010600030101010101" pitchFamily="2" charset="-122"/>
              </a:rPr>
              <a:t>Sobel</a:t>
            </a:r>
            <a:r>
              <a:rPr lang="zh-CN" altLang="en-US" sz="1800" dirty="0">
                <a:latin typeface="宋体" panose="02010600030101010101" pitchFamily="2" charset="-122"/>
                <a:ea typeface="宋体" panose="02010600030101010101" pitchFamily="2" charset="-122"/>
              </a:rPr>
              <a:t>梯度幅值图像</a:t>
            </a:r>
            <a:endParaRPr lang="zh-CN" altLang="en-US" dirty="0"/>
          </a:p>
        </p:txBody>
      </p:sp>
      <p:sp>
        <p:nvSpPr>
          <p:cNvPr id="19" name="文本框 18">
            <a:extLst>
              <a:ext uri="{FF2B5EF4-FFF2-40B4-BE49-F238E27FC236}">
                <a16:creationId xmlns:a16="http://schemas.microsoft.com/office/drawing/2014/main" id="{E58A7F75-4FD7-85E8-1BF1-A7923568F8C1}"/>
              </a:ext>
            </a:extLst>
          </p:cNvPr>
          <p:cNvSpPr txBox="1"/>
          <p:nvPr/>
        </p:nvSpPr>
        <p:spPr>
          <a:xfrm>
            <a:off x="7357410" y="4904477"/>
            <a:ext cx="1299066" cy="646331"/>
          </a:xfrm>
          <a:prstGeom prst="rect">
            <a:avLst/>
          </a:prstGeom>
          <a:noFill/>
        </p:spPr>
        <p:txBody>
          <a:bodyPr wrap="square">
            <a:spAutoFit/>
          </a:bodyPr>
          <a:lstStyle/>
          <a:p>
            <a:pPr algn="ctr"/>
            <a:r>
              <a:rPr lang="zh-CN" altLang="en-US" sz="1800" dirty="0">
                <a:latin typeface="宋体" panose="02010600030101010101" pitchFamily="2" charset="-122"/>
                <a:ea typeface="宋体" panose="02010600030101010101" pitchFamily="2" charset="-122"/>
              </a:rPr>
              <a:t>非极大值抑制结果</a:t>
            </a:r>
            <a:endParaRPr lang="zh-CN" altLang="en-US" dirty="0"/>
          </a:p>
        </p:txBody>
      </p:sp>
    </p:spTree>
    <p:extLst>
      <p:ext uri="{BB962C8B-B14F-4D97-AF65-F5344CB8AC3E}">
        <p14:creationId xmlns:p14="http://schemas.microsoft.com/office/powerpoint/2010/main" val="24583011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35CA5-904B-1347-E0AA-47DB2AE80170}"/>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34A395EF-0A71-7788-8A75-EFBB01D3C2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a:extLst>
              <a:ext uri="{FF2B5EF4-FFF2-40B4-BE49-F238E27FC236}">
                <a16:creationId xmlns:a16="http://schemas.microsoft.com/office/drawing/2014/main" id="{6BBFC132-2070-261C-7604-9424E3CFC1E0}"/>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a:extLst>
              <a:ext uri="{FF2B5EF4-FFF2-40B4-BE49-F238E27FC236}">
                <a16:creationId xmlns:a16="http://schemas.microsoft.com/office/drawing/2014/main" id="{70A08915-151D-FCE7-1250-28208997AFCC}"/>
              </a:ext>
            </a:extLst>
          </p:cNvPr>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The Canny Edge Detector</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a:extLst>
              <a:ext uri="{FF2B5EF4-FFF2-40B4-BE49-F238E27FC236}">
                <a16:creationId xmlns:a16="http://schemas.microsoft.com/office/drawing/2014/main" id="{AB4DC46C-41B0-5933-EC5E-DEEC0A8A6E01}"/>
              </a:ext>
            </a:extLst>
          </p:cNvPr>
          <p:cNvSpPr>
            <a:spLocks noGrp="1"/>
          </p:cNvSpPr>
          <p:nvPr/>
        </p:nvSpPr>
        <p:spPr>
          <a:xfrm>
            <a:off x="442275" y="92387"/>
            <a:ext cx="3192175"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坎尼边缘检测子</a:t>
            </a:r>
          </a:p>
        </p:txBody>
      </p:sp>
      <p:cxnSp>
        <p:nvCxnSpPr>
          <p:cNvPr id="6" name="直线连接符 4">
            <a:extLst>
              <a:ext uri="{FF2B5EF4-FFF2-40B4-BE49-F238E27FC236}">
                <a16:creationId xmlns:a16="http://schemas.microsoft.com/office/drawing/2014/main" id="{8BC56B21-DE7C-8242-8491-E7E64251D134}"/>
              </a:ext>
            </a:extLst>
          </p:cNvPr>
          <p:cNvCxnSpPr/>
          <p:nvPr/>
        </p:nvCxnSpPr>
        <p:spPr>
          <a:xfrm>
            <a:off x="376469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2BA0DE5C-7F70-E006-3864-7792FAE8B230}"/>
              </a:ext>
            </a:extLst>
          </p:cNvPr>
          <p:cNvPicPr>
            <a:picLocks noChangeAspect="1"/>
          </p:cNvPicPr>
          <p:nvPr/>
        </p:nvPicPr>
        <p:blipFill rotWithShape="1">
          <a:blip r:embed="rId4"/>
          <a:srcRect r="50047"/>
          <a:stretch/>
        </p:blipFill>
        <p:spPr>
          <a:xfrm>
            <a:off x="3528763" y="1621789"/>
            <a:ext cx="2527653" cy="2476715"/>
          </a:xfrm>
          <a:prstGeom prst="rect">
            <a:avLst/>
          </a:prstGeom>
        </p:spPr>
      </p:pic>
      <p:sp>
        <p:nvSpPr>
          <p:cNvPr id="14" name="文本框 13">
            <a:extLst>
              <a:ext uri="{FF2B5EF4-FFF2-40B4-BE49-F238E27FC236}">
                <a16:creationId xmlns:a16="http://schemas.microsoft.com/office/drawing/2014/main" id="{3404DFA0-31E5-F457-46B7-B639E80519D9}"/>
              </a:ext>
            </a:extLst>
          </p:cNvPr>
          <p:cNvSpPr txBox="1"/>
          <p:nvPr/>
        </p:nvSpPr>
        <p:spPr>
          <a:xfrm>
            <a:off x="2025460" y="2860146"/>
            <a:ext cx="1568411" cy="369332"/>
          </a:xfrm>
          <a:prstGeom prst="rect">
            <a:avLst/>
          </a:prstGeom>
          <a:noFill/>
        </p:spPr>
        <p:txBody>
          <a:bodyPr wrap="square">
            <a:spAutoFit/>
          </a:bodyPr>
          <a:lstStyle/>
          <a:p>
            <a:r>
              <a:rPr lang="en-US" altLang="zh-CN" sz="1800" dirty="0">
                <a:latin typeface="宋体" panose="02010600030101010101" pitchFamily="2" charset="-122"/>
                <a:ea typeface="宋体" panose="02010600030101010101" pitchFamily="2" charset="-122"/>
              </a:rPr>
              <a:t>Lena</a:t>
            </a:r>
            <a:r>
              <a:rPr lang="zh-CN" altLang="en-US" sz="1800" dirty="0">
                <a:latin typeface="宋体" panose="02010600030101010101" pitchFamily="2" charset="-122"/>
                <a:ea typeface="宋体" panose="02010600030101010101" pitchFamily="2" charset="-122"/>
              </a:rPr>
              <a:t>女神</a:t>
            </a:r>
            <a:endParaRPr lang="zh-CN" altLang="en-US" dirty="0"/>
          </a:p>
        </p:txBody>
      </p:sp>
      <p:pic>
        <p:nvPicPr>
          <p:cNvPr id="7" name="图片 6">
            <a:extLst>
              <a:ext uri="{FF2B5EF4-FFF2-40B4-BE49-F238E27FC236}">
                <a16:creationId xmlns:a16="http://schemas.microsoft.com/office/drawing/2014/main" id="{6081A213-0493-4A6F-FB27-EB722BE68AB5}"/>
              </a:ext>
            </a:extLst>
          </p:cNvPr>
          <p:cNvPicPr>
            <a:picLocks noChangeAspect="1"/>
          </p:cNvPicPr>
          <p:nvPr/>
        </p:nvPicPr>
        <p:blipFill>
          <a:blip r:embed="rId5"/>
          <a:stretch>
            <a:fillRect/>
          </a:stretch>
        </p:blipFill>
        <p:spPr>
          <a:xfrm>
            <a:off x="662925" y="4098504"/>
            <a:ext cx="8259328" cy="2467319"/>
          </a:xfrm>
          <a:prstGeom prst="rect">
            <a:avLst/>
          </a:prstGeom>
        </p:spPr>
      </p:pic>
    </p:spTree>
    <p:extLst>
      <p:ext uri="{BB962C8B-B14F-4D97-AF65-F5344CB8AC3E}">
        <p14:creationId xmlns:p14="http://schemas.microsoft.com/office/powerpoint/2010/main" val="5837067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35CA5-904B-1347-E0AA-47DB2AE80170}"/>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34A395EF-0A71-7788-8A75-EFBB01D3C2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a:extLst>
              <a:ext uri="{FF2B5EF4-FFF2-40B4-BE49-F238E27FC236}">
                <a16:creationId xmlns:a16="http://schemas.microsoft.com/office/drawing/2014/main" id="{6BBFC132-2070-261C-7604-9424E3CFC1E0}"/>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a:extLst>
              <a:ext uri="{FF2B5EF4-FFF2-40B4-BE49-F238E27FC236}">
                <a16:creationId xmlns:a16="http://schemas.microsoft.com/office/drawing/2014/main" id="{70A08915-151D-FCE7-1250-28208997AFCC}"/>
              </a:ext>
            </a:extLst>
          </p:cNvPr>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The Canny Edge Detector</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a:extLst>
              <a:ext uri="{FF2B5EF4-FFF2-40B4-BE49-F238E27FC236}">
                <a16:creationId xmlns:a16="http://schemas.microsoft.com/office/drawing/2014/main" id="{AB4DC46C-41B0-5933-EC5E-DEEC0A8A6E01}"/>
              </a:ext>
            </a:extLst>
          </p:cNvPr>
          <p:cNvSpPr>
            <a:spLocks noGrp="1"/>
          </p:cNvSpPr>
          <p:nvPr/>
        </p:nvSpPr>
        <p:spPr>
          <a:xfrm>
            <a:off x="442275" y="92387"/>
            <a:ext cx="3192175"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坎尼边缘检测子</a:t>
            </a:r>
          </a:p>
        </p:txBody>
      </p:sp>
      <p:cxnSp>
        <p:nvCxnSpPr>
          <p:cNvPr id="6" name="直线连接符 4">
            <a:extLst>
              <a:ext uri="{FF2B5EF4-FFF2-40B4-BE49-F238E27FC236}">
                <a16:creationId xmlns:a16="http://schemas.microsoft.com/office/drawing/2014/main" id="{8BC56B21-DE7C-8242-8491-E7E64251D134}"/>
              </a:ext>
            </a:extLst>
          </p:cNvPr>
          <p:cNvCxnSpPr/>
          <p:nvPr/>
        </p:nvCxnSpPr>
        <p:spPr>
          <a:xfrm>
            <a:off x="376469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3404DFA0-31E5-F457-46B7-B639E80519D9}"/>
              </a:ext>
            </a:extLst>
          </p:cNvPr>
          <p:cNvSpPr txBox="1"/>
          <p:nvPr/>
        </p:nvSpPr>
        <p:spPr>
          <a:xfrm>
            <a:off x="296500" y="2699289"/>
            <a:ext cx="2191867" cy="369332"/>
          </a:xfrm>
          <a:prstGeom prst="rect">
            <a:avLst/>
          </a:prstGeom>
          <a:noFill/>
        </p:spPr>
        <p:txBody>
          <a:bodyPr wrap="square">
            <a:spAutoFit/>
          </a:bodyPr>
          <a:lstStyle/>
          <a:p>
            <a:r>
              <a:rPr lang="zh-CN" altLang="en-US" sz="1800" dirty="0">
                <a:latin typeface="宋体" panose="02010600030101010101" pitchFamily="2" charset="-122"/>
                <a:ea typeface="宋体" panose="02010600030101010101" pitchFamily="2" charset="-122"/>
              </a:rPr>
              <a:t>艾玛斯通女神原图</a:t>
            </a:r>
            <a:endParaRPr lang="zh-CN" altLang="en-US" dirty="0"/>
          </a:p>
        </p:txBody>
      </p:sp>
      <p:sp>
        <p:nvSpPr>
          <p:cNvPr id="15" name="文本框 14">
            <a:extLst>
              <a:ext uri="{FF2B5EF4-FFF2-40B4-BE49-F238E27FC236}">
                <a16:creationId xmlns:a16="http://schemas.microsoft.com/office/drawing/2014/main" id="{39BD73E5-B1AB-9DCA-E6C1-484987EB75F8}"/>
              </a:ext>
            </a:extLst>
          </p:cNvPr>
          <p:cNvSpPr txBox="1"/>
          <p:nvPr/>
        </p:nvSpPr>
        <p:spPr>
          <a:xfrm>
            <a:off x="6808525" y="2645321"/>
            <a:ext cx="1602791" cy="369332"/>
          </a:xfrm>
          <a:prstGeom prst="rect">
            <a:avLst/>
          </a:prstGeom>
          <a:noFill/>
        </p:spPr>
        <p:txBody>
          <a:bodyPr wrap="square">
            <a:spAutoFit/>
          </a:bodyPr>
          <a:lstStyle/>
          <a:p>
            <a:r>
              <a:rPr lang="zh-CN" altLang="en-US" sz="1800" dirty="0">
                <a:latin typeface="宋体" panose="02010600030101010101" pitchFamily="2" charset="-122"/>
                <a:ea typeface="宋体" panose="02010600030101010101" pitchFamily="2" charset="-122"/>
              </a:rPr>
              <a:t>高斯模糊图像</a:t>
            </a:r>
            <a:endParaRPr lang="zh-CN" altLang="en-US" dirty="0"/>
          </a:p>
        </p:txBody>
      </p:sp>
      <p:sp>
        <p:nvSpPr>
          <p:cNvPr id="16" name="文本框 15">
            <a:extLst>
              <a:ext uri="{FF2B5EF4-FFF2-40B4-BE49-F238E27FC236}">
                <a16:creationId xmlns:a16="http://schemas.microsoft.com/office/drawing/2014/main" id="{CC32B61D-C750-109E-D1F2-3F8AD2E665A1}"/>
              </a:ext>
            </a:extLst>
          </p:cNvPr>
          <p:cNvSpPr txBox="1"/>
          <p:nvPr/>
        </p:nvSpPr>
        <p:spPr>
          <a:xfrm>
            <a:off x="502920" y="5235283"/>
            <a:ext cx="1880922" cy="369332"/>
          </a:xfrm>
          <a:prstGeom prst="rect">
            <a:avLst/>
          </a:prstGeom>
          <a:noFill/>
        </p:spPr>
        <p:txBody>
          <a:bodyPr wrap="square">
            <a:spAutoFit/>
          </a:bodyPr>
          <a:lstStyle/>
          <a:p>
            <a:pPr algn="ctr"/>
            <a:r>
              <a:rPr lang="zh-CN" altLang="en-US" sz="1800" dirty="0">
                <a:latin typeface="宋体" panose="02010600030101010101" pitchFamily="2" charset="-122"/>
                <a:ea typeface="宋体" panose="02010600030101010101" pitchFamily="2" charset="-122"/>
              </a:rPr>
              <a:t>梯度幅值图像</a:t>
            </a:r>
            <a:endParaRPr lang="zh-CN" altLang="en-US" dirty="0"/>
          </a:p>
        </p:txBody>
      </p:sp>
      <p:sp>
        <p:nvSpPr>
          <p:cNvPr id="19" name="文本框 18">
            <a:extLst>
              <a:ext uri="{FF2B5EF4-FFF2-40B4-BE49-F238E27FC236}">
                <a16:creationId xmlns:a16="http://schemas.microsoft.com/office/drawing/2014/main" id="{E58A7F75-4FD7-85E8-1BF1-A7923568F8C1}"/>
              </a:ext>
            </a:extLst>
          </p:cNvPr>
          <p:cNvSpPr txBox="1"/>
          <p:nvPr/>
        </p:nvSpPr>
        <p:spPr>
          <a:xfrm>
            <a:off x="6582869" y="5189097"/>
            <a:ext cx="2054101" cy="369332"/>
          </a:xfrm>
          <a:prstGeom prst="rect">
            <a:avLst/>
          </a:prstGeom>
          <a:noFill/>
        </p:spPr>
        <p:txBody>
          <a:bodyPr wrap="square">
            <a:spAutoFit/>
          </a:bodyPr>
          <a:lstStyle/>
          <a:p>
            <a:pPr algn="ctr"/>
            <a:r>
              <a:rPr lang="zh-CN" altLang="en-US" sz="1800" dirty="0">
                <a:latin typeface="宋体" panose="02010600030101010101" pitchFamily="2" charset="-122"/>
                <a:ea typeface="宋体" panose="02010600030101010101" pitchFamily="2" charset="-122"/>
              </a:rPr>
              <a:t>非极大值抑制结果</a:t>
            </a:r>
            <a:endParaRPr lang="zh-CN" altLang="en-US" dirty="0"/>
          </a:p>
        </p:txBody>
      </p:sp>
      <p:pic>
        <p:nvPicPr>
          <p:cNvPr id="7" name="图片 6">
            <a:extLst>
              <a:ext uri="{FF2B5EF4-FFF2-40B4-BE49-F238E27FC236}">
                <a16:creationId xmlns:a16="http://schemas.microsoft.com/office/drawing/2014/main" id="{3EDE257E-7E09-3F87-9F4C-7096F848F99B}"/>
              </a:ext>
            </a:extLst>
          </p:cNvPr>
          <p:cNvPicPr>
            <a:picLocks noChangeAspect="1"/>
          </p:cNvPicPr>
          <p:nvPr/>
        </p:nvPicPr>
        <p:blipFill>
          <a:blip r:embed="rId4"/>
          <a:stretch>
            <a:fillRect/>
          </a:stretch>
        </p:blipFill>
        <p:spPr>
          <a:xfrm>
            <a:off x="2619946" y="1408016"/>
            <a:ext cx="3869727" cy="2866293"/>
          </a:xfrm>
          <a:prstGeom prst="rect">
            <a:avLst/>
          </a:prstGeom>
        </p:spPr>
      </p:pic>
      <p:pic>
        <p:nvPicPr>
          <p:cNvPr id="11" name="图片 10">
            <a:extLst>
              <a:ext uri="{FF2B5EF4-FFF2-40B4-BE49-F238E27FC236}">
                <a16:creationId xmlns:a16="http://schemas.microsoft.com/office/drawing/2014/main" id="{47BB5C24-AE55-3853-55A9-828DEBFB9A8A}"/>
              </a:ext>
            </a:extLst>
          </p:cNvPr>
          <p:cNvPicPr>
            <a:picLocks noChangeAspect="1"/>
          </p:cNvPicPr>
          <p:nvPr/>
        </p:nvPicPr>
        <p:blipFill>
          <a:blip r:embed="rId5"/>
          <a:stretch>
            <a:fillRect/>
          </a:stretch>
        </p:blipFill>
        <p:spPr>
          <a:xfrm>
            <a:off x="2762832" y="4133484"/>
            <a:ext cx="1809168" cy="2598130"/>
          </a:xfrm>
          <a:prstGeom prst="rect">
            <a:avLst/>
          </a:prstGeom>
        </p:spPr>
      </p:pic>
      <p:pic>
        <p:nvPicPr>
          <p:cNvPr id="21" name="图片 20">
            <a:extLst>
              <a:ext uri="{FF2B5EF4-FFF2-40B4-BE49-F238E27FC236}">
                <a16:creationId xmlns:a16="http://schemas.microsoft.com/office/drawing/2014/main" id="{98ACA841-D82D-5F12-D20F-92AC28AD5F10}"/>
              </a:ext>
            </a:extLst>
          </p:cNvPr>
          <p:cNvPicPr>
            <a:picLocks noChangeAspect="1"/>
          </p:cNvPicPr>
          <p:nvPr/>
        </p:nvPicPr>
        <p:blipFill>
          <a:blip r:embed="rId6"/>
          <a:stretch>
            <a:fillRect/>
          </a:stretch>
        </p:blipFill>
        <p:spPr>
          <a:xfrm>
            <a:off x="4650321" y="4120884"/>
            <a:ext cx="1770005" cy="2598130"/>
          </a:xfrm>
          <a:prstGeom prst="rect">
            <a:avLst/>
          </a:prstGeom>
        </p:spPr>
      </p:pic>
    </p:spTree>
    <p:extLst>
      <p:ext uri="{BB962C8B-B14F-4D97-AF65-F5344CB8AC3E}">
        <p14:creationId xmlns:p14="http://schemas.microsoft.com/office/powerpoint/2010/main" val="29021107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7BC0A-976D-3429-DA0D-DD55526BD74A}"/>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11DB0C38-DD9C-3321-2C31-2AA7CBF57F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a:extLst>
              <a:ext uri="{FF2B5EF4-FFF2-40B4-BE49-F238E27FC236}">
                <a16:creationId xmlns:a16="http://schemas.microsoft.com/office/drawing/2014/main" id="{B0ECB8D8-0195-36FD-A7D9-66C007752A1D}"/>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a:extLst>
              <a:ext uri="{FF2B5EF4-FFF2-40B4-BE49-F238E27FC236}">
                <a16:creationId xmlns:a16="http://schemas.microsoft.com/office/drawing/2014/main" id="{0D0DF9EA-E393-26CE-252D-A1F04B81EEC9}"/>
              </a:ext>
            </a:extLst>
          </p:cNvPr>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The Canny Edge Detector</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a:extLst>
              <a:ext uri="{FF2B5EF4-FFF2-40B4-BE49-F238E27FC236}">
                <a16:creationId xmlns:a16="http://schemas.microsoft.com/office/drawing/2014/main" id="{71B9EE88-98F6-6DE5-60F8-5096575A3382}"/>
              </a:ext>
            </a:extLst>
          </p:cNvPr>
          <p:cNvSpPr>
            <a:spLocks noGrp="1"/>
          </p:cNvSpPr>
          <p:nvPr/>
        </p:nvSpPr>
        <p:spPr>
          <a:xfrm>
            <a:off x="442275" y="92387"/>
            <a:ext cx="3192175"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坎尼边缘检测子</a:t>
            </a:r>
          </a:p>
        </p:txBody>
      </p:sp>
      <p:cxnSp>
        <p:nvCxnSpPr>
          <p:cNvPr id="6" name="直线连接符 4">
            <a:extLst>
              <a:ext uri="{FF2B5EF4-FFF2-40B4-BE49-F238E27FC236}">
                <a16:creationId xmlns:a16="http://schemas.microsoft.com/office/drawing/2014/main" id="{A61D493E-0095-C679-7FDA-87B39902CE9F}"/>
              </a:ext>
            </a:extLst>
          </p:cNvPr>
          <p:cNvCxnSpPr/>
          <p:nvPr/>
        </p:nvCxnSpPr>
        <p:spPr>
          <a:xfrm>
            <a:off x="376469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822E73F8-E9E9-26D8-410C-7C5BA3D5FE85}"/>
              </a:ext>
            </a:extLst>
          </p:cNvPr>
          <p:cNvSpPr/>
          <p:nvPr/>
        </p:nvSpPr>
        <p:spPr>
          <a:xfrm>
            <a:off x="314325" y="1281548"/>
            <a:ext cx="8445478" cy="1692771"/>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Canny</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边缘检测步骤</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971550" lvl="1" indent="-514350">
              <a:spcBef>
                <a:spcPts val="1200"/>
              </a:spcBef>
              <a:buFont typeface="+mj-lt"/>
              <a:buAutoNum type="arabicPeriod" startAt="4"/>
            </a:pPr>
            <a:r>
              <a:rPr kumimoji="1" lang="zh-CN" altLang="en-US" sz="28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rPr>
              <a:t>双阈值筛选边缘</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971550" lvl="1" indent="-514350">
              <a:spcBef>
                <a:spcPts val="1200"/>
              </a:spcBef>
              <a:buFont typeface="+mj-lt"/>
              <a:buAutoNum type="arabicPeriod" startAt="2"/>
            </a:pPr>
            <a:endParaRPr kumimoji="1" lang="en-US" altLang="zh-CN" sz="28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endParaRPr>
          </a:p>
        </p:txBody>
      </p:sp>
      <p:sp>
        <p:nvSpPr>
          <p:cNvPr id="2" name="文本框 1">
            <a:extLst>
              <a:ext uri="{FF2B5EF4-FFF2-40B4-BE49-F238E27FC236}">
                <a16:creationId xmlns:a16="http://schemas.microsoft.com/office/drawing/2014/main" id="{8D8BD841-7F29-8702-B25B-5B08E3CB149D}"/>
              </a:ext>
            </a:extLst>
          </p:cNvPr>
          <p:cNvSpPr txBox="1"/>
          <p:nvPr/>
        </p:nvSpPr>
        <p:spPr>
          <a:xfrm>
            <a:off x="442275" y="2395240"/>
            <a:ext cx="8609128"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latin typeface="宋体" panose="02010600030101010101" pitchFamily="2" charset="-122"/>
                <a:ea typeface="宋体" panose="02010600030101010101" pitchFamily="2" charset="-122"/>
              </a:rPr>
              <a:t>常规阈值处理：一个阈值</a:t>
            </a:r>
            <a:r>
              <a:rPr lang="en-US" altLang="zh-CN" sz="2800" dirty="0">
                <a:latin typeface="宋体" panose="02010600030101010101" pitchFamily="2" charset="-122"/>
                <a:ea typeface="宋体" panose="02010600030101010101" pitchFamily="2" charset="-122"/>
              </a:rPr>
              <a:t>T</a:t>
            </a:r>
            <a:endParaRPr lang="zh-CN" altLang="en-US" sz="2800" dirty="0">
              <a:latin typeface="宋体" panose="02010600030101010101" pitchFamily="2" charset="-122"/>
              <a:ea typeface="宋体" panose="02010600030101010101" pitchFamily="2" charset="-122"/>
            </a:endParaRPr>
          </a:p>
        </p:txBody>
      </p:sp>
      <p:pic>
        <p:nvPicPr>
          <p:cNvPr id="7" name="图片 6">
            <a:extLst>
              <a:ext uri="{FF2B5EF4-FFF2-40B4-BE49-F238E27FC236}">
                <a16:creationId xmlns:a16="http://schemas.microsoft.com/office/drawing/2014/main" id="{A31061B4-9659-A0C6-697B-964646F7031A}"/>
              </a:ext>
            </a:extLst>
          </p:cNvPr>
          <p:cNvPicPr>
            <a:picLocks noChangeAspect="1"/>
          </p:cNvPicPr>
          <p:nvPr/>
        </p:nvPicPr>
        <p:blipFill>
          <a:blip r:embed="rId4"/>
          <a:stretch>
            <a:fillRect/>
          </a:stretch>
        </p:blipFill>
        <p:spPr>
          <a:xfrm>
            <a:off x="5587531" y="2263395"/>
            <a:ext cx="3235071" cy="786909"/>
          </a:xfrm>
          <a:prstGeom prst="rect">
            <a:avLst/>
          </a:prstGeom>
        </p:spPr>
      </p:pic>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F156D0C4-EBCE-090D-EEF3-6A5AAF9C32D0}"/>
                  </a:ext>
                </a:extLst>
              </p:cNvPr>
              <p:cNvSpPr txBox="1"/>
              <p:nvPr/>
            </p:nvSpPr>
            <p:spPr>
              <a:xfrm>
                <a:off x="442275" y="4505487"/>
                <a:ext cx="8609128"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latin typeface="宋体" panose="02010600030101010101" pitchFamily="2" charset="-122"/>
                    <a:ea typeface="宋体" panose="02010600030101010101" pitchFamily="2" charset="-122"/>
                  </a:rPr>
                  <a:t>双阈值筛选：两个阈值</a:t>
                </a:r>
                <a14:m>
                  <m:oMath xmlns:m="http://schemas.openxmlformats.org/officeDocument/2006/math">
                    <m:sSub>
                      <m:sSubPr>
                        <m:ctrlPr>
                          <a:rPr lang="en-US" altLang="zh-CN" sz="2800" i="1" dirty="0" smtClean="0">
                            <a:latin typeface="Cambria Math" panose="02040503050406030204" pitchFamily="18" charset="0"/>
                            <a:ea typeface="宋体" panose="02010600030101010101" pitchFamily="2" charset="-122"/>
                          </a:rPr>
                        </m:ctrlPr>
                      </m:sSubPr>
                      <m:e>
                        <m:r>
                          <a:rPr lang="en-US" altLang="zh-CN" sz="2800" i="1" dirty="0" smtClean="0">
                            <a:latin typeface="Cambria Math" panose="02040503050406030204" pitchFamily="18" charset="0"/>
                            <a:ea typeface="宋体" panose="02010600030101010101" pitchFamily="2" charset="-122"/>
                          </a:rPr>
                          <m:t>𝑇</m:t>
                        </m:r>
                      </m:e>
                      <m:sub>
                        <m:r>
                          <a:rPr lang="en-US" altLang="zh-CN" sz="2800" i="1" dirty="0" smtClean="0">
                            <a:latin typeface="Cambria Math" panose="02040503050406030204" pitchFamily="18" charset="0"/>
                            <a:ea typeface="宋体" panose="02010600030101010101" pitchFamily="2" charset="-122"/>
                          </a:rPr>
                          <m:t>𝐻</m:t>
                        </m:r>
                      </m:sub>
                    </m:sSub>
                    <m:r>
                      <a:rPr lang="en-US" altLang="zh-CN" sz="2800" i="1" dirty="0" smtClean="0">
                        <a:latin typeface="Cambria Math" panose="02040503050406030204" pitchFamily="18" charset="0"/>
                        <a:ea typeface="宋体" panose="02010600030101010101" pitchFamily="2" charset="-122"/>
                      </a:rPr>
                      <m:t>, </m:t>
                    </m:r>
                    <m:sSub>
                      <m:sSubPr>
                        <m:ctrlPr>
                          <a:rPr lang="en-US" altLang="zh-CN" sz="2800" i="1" dirty="0" smtClean="0">
                            <a:latin typeface="Cambria Math" panose="02040503050406030204" pitchFamily="18" charset="0"/>
                            <a:ea typeface="宋体" panose="02010600030101010101" pitchFamily="2" charset="-122"/>
                          </a:rPr>
                        </m:ctrlPr>
                      </m:sSubPr>
                      <m:e>
                        <m:r>
                          <a:rPr lang="en-US" altLang="zh-CN" sz="2800" i="1" dirty="0" smtClean="0">
                            <a:latin typeface="Cambria Math" panose="02040503050406030204" pitchFamily="18" charset="0"/>
                            <a:ea typeface="宋体" panose="02010600030101010101" pitchFamily="2" charset="-122"/>
                          </a:rPr>
                          <m:t>𝑇</m:t>
                        </m:r>
                      </m:e>
                      <m:sub>
                        <m:r>
                          <a:rPr lang="en-US" altLang="zh-CN" sz="2800" i="1" dirty="0" smtClean="0">
                            <a:latin typeface="Cambria Math" panose="02040503050406030204" pitchFamily="18" charset="0"/>
                            <a:ea typeface="宋体" panose="02010600030101010101" pitchFamily="2" charset="-122"/>
                          </a:rPr>
                          <m:t>𝐿</m:t>
                        </m:r>
                      </m:sub>
                    </m:sSub>
                  </m:oMath>
                </a14:m>
                <a:endParaRPr lang="zh-CN" altLang="en-US" sz="2800" dirty="0">
                  <a:latin typeface="宋体" panose="02010600030101010101" pitchFamily="2" charset="-122"/>
                  <a:ea typeface="宋体" panose="02010600030101010101" pitchFamily="2" charset="-122"/>
                </a:endParaRPr>
              </a:p>
            </p:txBody>
          </p:sp>
        </mc:Choice>
        <mc:Fallback>
          <p:sp>
            <p:nvSpPr>
              <p:cNvPr id="8" name="文本框 7">
                <a:extLst>
                  <a:ext uri="{FF2B5EF4-FFF2-40B4-BE49-F238E27FC236}">
                    <a16:creationId xmlns:a16="http://schemas.microsoft.com/office/drawing/2014/main" id="{F156D0C4-EBCE-090D-EEF3-6A5AAF9C32D0}"/>
                  </a:ext>
                </a:extLst>
              </p:cNvPr>
              <p:cNvSpPr txBox="1">
                <a:spLocks noRot="1" noChangeAspect="1" noMove="1" noResize="1" noEditPoints="1" noAdjustHandles="1" noChangeArrowheads="1" noChangeShapeType="1" noTextEdit="1"/>
              </p:cNvSpPr>
              <p:nvPr/>
            </p:nvSpPr>
            <p:spPr>
              <a:xfrm>
                <a:off x="442275" y="4505487"/>
                <a:ext cx="8609128" cy="523220"/>
              </a:xfrm>
              <a:prstGeom prst="rect">
                <a:avLst/>
              </a:prstGeom>
              <a:blipFill>
                <a:blip r:embed="rId5"/>
                <a:stretch>
                  <a:fillRect l="-1275" t="-13953" b="-2907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C743C16A-010B-CEA0-8492-F41AC1A5150E}"/>
                  </a:ext>
                </a:extLst>
              </p:cNvPr>
              <p:cNvSpPr txBox="1"/>
              <p:nvPr/>
            </p:nvSpPr>
            <p:spPr>
              <a:xfrm>
                <a:off x="855110" y="5155082"/>
                <a:ext cx="5615138" cy="11396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𝑔</m:t>
                      </m:r>
                      <m:r>
                        <a:rPr lang="en-US" altLang="zh-CN" sz="2000" i="1" dirty="0" smtClean="0">
                          <a:latin typeface="Cambria Math" panose="02040503050406030204" pitchFamily="18" charset="0"/>
                        </a:rPr>
                        <m:t>(</m:t>
                      </m:r>
                      <m:r>
                        <a:rPr lang="en-US" altLang="zh-CN" sz="2000" i="1" dirty="0" err="1" smtClean="0">
                          <a:latin typeface="Cambria Math" panose="02040503050406030204" pitchFamily="18" charset="0"/>
                        </a:rPr>
                        <m:t>𝑥</m:t>
                      </m:r>
                      <m:r>
                        <a:rPr lang="en-US" altLang="zh-CN" sz="2000" i="1" dirty="0" err="1" smtClean="0">
                          <a:latin typeface="Cambria Math" panose="02040503050406030204" pitchFamily="18" charset="0"/>
                        </a:rPr>
                        <m:t>,</m:t>
                      </m:r>
                      <m:r>
                        <a:rPr lang="en-US" altLang="zh-CN" sz="2000" i="1" dirty="0" err="1" smtClean="0">
                          <a:latin typeface="Cambria Math" panose="02040503050406030204" pitchFamily="18" charset="0"/>
                        </a:rPr>
                        <m:t>𝑦</m:t>
                      </m:r>
                      <m:r>
                        <a:rPr lang="en-US" altLang="zh-CN" sz="2000" i="1" dirty="0" smtClean="0">
                          <a:latin typeface="Cambria Math" panose="02040503050406030204" pitchFamily="18" charset="0"/>
                        </a:rPr>
                        <m:t>)=</m:t>
                      </m:r>
                      <m:d>
                        <m:dPr>
                          <m:begChr m:val="{"/>
                          <m:endChr m:val=""/>
                          <m:ctrlPr>
                            <a:rPr lang="en-US" altLang="zh-CN" sz="2000" i="1" dirty="0" smtClean="0">
                              <a:latin typeface="Cambria Math" panose="02040503050406030204" pitchFamily="18" charset="0"/>
                            </a:rPr>
                          </m:ctrlPr>
                        </m:dPr>
                        <m:e>
                          <m:eqArr>
                            <m:eqArrPr>
                              <m:ctrlPr>
                                <a:rPr lang="en-US" altLang="zh-CN" sz="2000" i="1" dirty="0" smtClean="0">
                                  <a:latin typeface="Cambria Math" panose="02040503050406030204" pitchFamily="18" charset="0"/>
                                </a:rPr>
                              </m:ctrlPr>
                            </m:eqArrPr>
                            <m:e>
                              <m:r>
                                <a:rPr lang="en-US" altLang="zh-CN" sz="2000" b="0" i="1" dirty="0" smtClean="0">
                                  <a:latin typeface="Cambria Math" panose="02040503050406030204" pitchFamily="18" charset="0"/>
                                </a:rPr>
                                <m:t>1         </m:t>
                              </m:r>
                              <m:r>
                                <m:rPr>
                                  <m:sty m:val="p"/>
                                </m:rPr>
                                <a:rPr lang="en-US" altLang="zh-CN" sz="2000" b="0" i="0" dirty="0" smtClean="0">
                                  <a:latin typeface="Cambria Math" panose="02040503050406030204" pitchFamily="18" charset="0"/>
                                </a:rPr>
                                <m:t>if</m:t>
                              </m:r>
                              <m:r>
                                <a:rPr lang="en-US" altLang="zh-CN" sz="2000" b="0" i="1" dirty="0" smtClean="0">
                                  <a:latin typeface="Cambria Math" panose="02040503050406030204" pitchFamily="18" charset="0"/>
                                </a:rPr>
                                <m:t> </m:t>
                              </m:r>
                              <m:r>
                                <a:rPr lang="en-US" altLang="zh-CN" sz="2000" b="0" i="1" dirty="0" smtClean="0">
                                  <a:latin typeface="Cambria Math" panose="02040503050406030204" pitchFamily="18" charset="0"/>
                                </a:rPr>
                                <m:t>𝑓</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𝑦</m:t>
                                  </m:r>
                                </m:e>
                              </m:d>
                              <m:r>
                                <a:rPr lang="en-US" altLang="zh-CN" sz="2000" b="0" i="1" dirty="0" smtClean="0">
                                  <a:latin typeface="Cambria Math" panose="02040503050406030204" pitchFamily="18" charset="0"/>
                                </a:rPr>
                                <m:t>&gt;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𝑇</m:t>
                                  </m:r>
                                </m:e>
                                <m:sub>
                                  <m:r>
                                    <a:rPr lang="en-US" altLang="zh-CN" sz="2000" b="0" i="1" dirty="0" smtClean="0">
                                      <a:latin typeface="Cambria Math" panose="02040503050406030204" pitchFamily="18" charset="0"/>
                                    </a:rPr>
                                    <m:t>𝐻</m:t>
                                  </m:r>
                                </m:sub>
                              </m:sSub>
                            </m:e>
                            <m:e>
                              <m:r>
                                <a:rPr lang="zh-CN" altLang="en-US" sz="2000" i="1">
                                  <a:latin typeface="Cambria Math" panose="02040503050406030204" pitchFamily="18" charset="0"/>
                                </a:rPr>
                                <m:t>潜在</m:t>
                              </m:r>
                              <m:r>
                                <a:rPr lang="en-US" altLang="zh-CN" sz="2000" i="1">
                                  <a:latin typeface="Cambria Math" panose="02040503050406030204" pitchFamily="18" charset="0"/>
                                </a:rPr>
                                <m:t>0</m:t>
                              </m:r>
                              <m:r>
                                <a:rPr lang="en-US" altLang="zh-CN" sz="2000" b="0" i="1" smtClean="0">
                                  <a:latin typeface="Cambria Math" panose="02040503050406030204" pitchFamily="18" charset="0"/>
                                </a:rPr>
                                <m:t>/1     </m:t>
                              </m:r>
                              <m:r>
                                <m:rPr>
                                  <m:sty m:val="p"/>
                                </m:rPr>
                                <a:rPr lang="en-US" altLang="zh-CN" sz="2000" i="1">
                                  <a:latin typeface="Cambria Math" panose="02040503050406030204" pitchFamily="18" charset="0"/>
                                </a:rPr>
                                <m:t>if</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𝐿</m:t>
                                  </m:r>
                                </m:sub>
                              </m:sSub>
                              <m:r>
                                <a:rPr lang="en-US" altLang="zh-CN" sz="2000" b="0" i="1" smtClean="0">
                                  <a:latin typeface="Cambria Math" panose="02040503050406030204" pitchFamily="18" charset="0"/>
                                </a:rPr>
                                <m:t>&lt;</m:t>
                              </m:r>
                              <m:r>
                                <a:rPr lang="en-US" altLang="zh-CN" sz="2000" i="1" dirty="0">
                                  <a:latin typeface="Cambria Math" panose="02040503050406030204" pitchFamily="18" charset="0"/>
                                </a:rPr>
                                <m:t>𝑓</m:t>
                              </m:r>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𝑥</m:t>
                                  </m:r>
                                  <m:r>
                                    <a:rPr lang="en-US" altLang="zh-CN" sz="2000" i="1" dirty="0">
                                      <a:latin typeface="Cambria Math" panose="02040503050406030204" pitchFamily="18" charset="0"/>
                                    </a:rPr>
                                    <m:t>,</m:t>
                                  </m:r>
                                  <m:r>
                                    <a:rPr lang="en-US" altLang="zh-CN" sz="2000" i="1" dirty="0">
                                      <a:latin typeface="Cambria Math" panose="02040503050406030204" pitchFamily="18" charset="0"/>
                                    </a:rPr>
                                    <m:t>𝑦</m:t>
                                  </m:r>
                                </m:e>
                              </m:d>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𝑇</m:t>
                                  </m:r>
                                </m:e>
                                <m:sub>
                                  <m:r>
                                    <a:rPr lang="en-US" altLang="zh-CN" sz="2000" b="0" i="1" dirty="0" smtClean="0">
                                      <a:latin typeface="Cambria Math" panose="02040503050406030204" pitchFamily="18" charset="0"/>
                                    </a:rPr>
                                    <m:t>𝐻</m:t>
                                  </m:r>
                                </m:sub>
                              </m:sSub>
                            </m:e>
                            <m:e>
                              <m:r>
                                <a:rPr lang="en-US" altLang="zh-CN" sz="2000" b="0" i="1" smtClean="0">
                                  <a:latin typeface="Cambria Math" panose="02040503050406030204" pitchFamily="18" charset="0"/>
                                </a:rPr>
                                <m:t>0         </m:t>
                              </m:r>
                              <m:r>
                                <m:rPr>
                                  <m:sty m:val="p"/>
                                </m:rPr>
                                <a:rPr lang="en-US" altLang="zh-CN" sz="2000" b="0" i="0" smtClean="0">
                                  <a:latin typeface="Cambria Math" panose="02040503050406030204" pitchFamily="18" charset="0"/>
                                </a:rPr>
                                <m:t>if</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𝐿</m:t>
                                  </m:r>
                                </m:sub>
                              </m:sSub>
                            </m:e>
                          </m:eqArr>
                        </m:e>
                      </m:d>
                    </m:oMath>
                  </m:oMathPara>
                </a14:m>
                <a:endParaRPr lang="zh-CN" altLang="en-US" sz="2000" dirty="0">
                  <a:latin typeface="宋体" panose="02010600030101010101" pitchFamily="2" charset="-122"/>
                  <a:ea typeface="宋体" panose="02010600030101010101" pitchFamily="2" charset="-122"/>
                </a:endParaRPr>
              </a:p>
            </p:txBody>
          </p:sp>
        </mc:Choice>
        <mc:Fallback>
          <p:sp>
            <p:nvSpPr>
              <p:cNvPr id="10" name="文本框 9">
                <a:extLst>
                  <a:ext uri="{FF2B5EF4-FFF2-40B4-BE49-F238E27FC236}">
                    <a16:creationId xmlns:a16="http://schemas.microsoft.com/office/drawing/2014/main" id="{C743C16A-010B-CEA0-8492-F41AC1A5150E}"/>
                  </a:ext>
                </a:extLst>
              </p:cNvPr>
              <p:cNvSpPr txBox="1">
                <a:spLocks noRot="1" noChangeAspect="1" noMove="1" noResize="1" noEditPoints="1" noAdjustHandles="1" noChangeArrowheads="1" noChangeShapeType="1" noTextEdit="1"/>
              </p:cNvSpPr>
              <p:nvPr/>
            </p:nvSpPr>
            <p:spPr>
              <a:xfrm>
                <a:off x="855110" y="5155082"/>
                <a:ext cx="5615138" cy="113967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B2DE5999-8A45-C7A4-BEFD-D5155F9C26DA}"/>
                  </a:ext>
                </a:extLst>
              </p:cNvPr>
              <p:cNvSpPr txBox="1"/>
              <p:nvPr/>
            </p:nvSpPr>
            <p:spPr>
              <a:xfrm>
                <a:off x="6206298" y="5117975"/>
                <a:ext cx="2602037" cy="1169551"/>
              </a:xfrm>
              <a:prstGeom prst="rect">
                <a:avLst/>
              </a:prstGeom>
              <a:noFill/>
            </p:spPr>
            <p:txBody>
              <a:bodyPr wrap="square">
                <a:spAutoFit/>
              </a:bodyPr>
              <a:lstStyle/>
              <a:p>
                <a:pPr>
                  <a:spcBef>
                    <a:spcPts val="600"/>
                  </a:spcBef>
                </a:pPr>
                <a:r>
                  <a:rPr lang="zh-CN" altLang="en-US" sz="2000" b="1" dirty="0">
                    <a:solidFill>
                      <a:srgbClr val="FF0000"/>
                    </a:solidFill>
                    <a:latin typeface="宋体" panose="02010600030101010101" pitchFamily="2" charset="-122"/>
                    <a:ea typeface="宋体" panose="02010600030101010101" pitchFamily="2" charset="-122"/>
                  </a:rPr>
                  <a:t>强</a:t>
                </a:r>
                <a:r>
                  <a:rPr lang="zh-CN" altLang="en-US" sz="2000" dirty="0">
                    <a:latin typeface="宋体" panose="02010600030101010101" pitchFamily="2" charset="-122"/>
                    <a:ea typeface="宋体" panose="02010600030101010101" pitchFamily="2" charset="-122"/>
                  </a:rPr>
                  <a:t>边缘像素</a:t>
                </a:r>
                <a14:m>
                  <m:oMath xmlns:m="http://schemas.openxmlformats.org/officeDocument/2006/math">
                    <m:sSub>
                      <m:sSubPr>
                        <m:ctrlPr>
                          <a:rPr lang="en-US" altLang="zh-CN" sz="2000" i="1" dirty="0" smtClean="0">
                            <a:latin typeface="Cambria Math" panose="02040503050406030204" pitchFamily="18" charset="0"/>
                            <a:ea typeface="宋体" panose="02010600030101010101" pitchFamily="2" charset="-122"/>
                          </a:rPr>
                        </m:ctrlPr>
                      </m:sSubPr>
                      <m:e>
                        <m:r>
                          <a:rPr lang="en-US" altLang="zh-CN" sz="2000" i="1" dirty="0" smtClean="0">
                            <a:latin typeface="Cambria Math" panose="02040503050406030204" pitchFamily="18" charset="0"/>
                            <a:ea typeface="宋体" panose="02010600030101010101" pitchFamily="2" charset="-122"/>
                          </a:rPr>
                          <m:t>𝑔</m:t>
                        </m:r>
                      </m:e>
                      <m:sub>
                        <m:r>
                          <a:rPr lang="en-US" altLang="zh-CN" sz="2000" i="1" dirty="0" smtClean="0">
                            <a:latin typeface="Cambria Math" panose="02040503050406030204" pitchFamily="18" charset="0"/>
                            <a:ea typeface="宋体" panose="02010600030101010101" pitchFamily="2" charset="-122"/>
                          </a:rPr>
                          <m:t>𝑁</m:t>
                        </m:r>
                        <m:r>
                          <a:rPr lang="en-US" altLang="zh-CN" sz="2000" b="0" i="1" dirty="0" smtClean="0">
                            <a:latin typeface="Cambria Math" panose="02040503050406030204" pitchFamily="18" charset="0"/>
                            <a:ea typeface="宋体" panose="02010600030101010101" pitchFamily="2" charset="-122"/>
                          </a:rPr>
                          <m:t>𝐻</m:t>
                        </m:r>
                      </m:sub>
                    </m:sSub>
                    <m:r>
                      <a:rPr lang="en-US" altLang="zh-CN" sz="2000" b="0" i="1" dirty="0" smtClean="0">
                        <a:latin typeface="Cambria Math" panose="02040503050406030204" pitchFamily="18" charset="0"/>
                        <a:ea typeface="宋体" panose="02010600030101010101" pitchFamily="2" charset="-122"/>
                      </a:rPr>
                      <m:t>(</m:t>
                    </m:r>
                    <m:r>
                      <a:rPr lang="en-US" altLang="zh-CN" sz="2000" b="0" i="1" dirty="0" smtClean="0">
                        <a:latin typeface="Cambria Math" panose="02040503050406030204" pitchFamily="18" charset="0"/>
                        <a:ea typeface="宋体" panose="02010600030101010101" pitchFamily="2" charset="-122"/>
                      </a:rPr>
                      <m:t>𝑥</m:t>
                    </m:r>
                    <m:r>
                      <a:rPr lang="en-US" altLang="zh-CN" sz="2000" b="0" i="1" dirty="0" smtClean="0">
                        <a:latin typeface="Cambria Math" panose="02040503050406030204" pitchFamily="18" charset="0"/>
                        <a:ea typeface="宋体" panose="02010600030101010101" pitchFamily="2" charset="-122"/>
                      </a:rPr>
                      <m:t>,</m:t>
                    </m:r>
                    <m:r>
                      <a:rPr lang="en-US" altLang="zh-CN" sz="2000" b="0" i="1" dirty="0" smtClean="0">
                        <a:latin typeface="Cambria Math" panose="02040503050406030204" pitchFamily="18" charset="0"/>
                        <a:ea typeface="宋体" panose="02010600030101010101" pitchFamily="2" charset="-122"/>
                      </a:rPr>
                      <m:t>𝑦</m:t>
                    </m:r>
                    <m:r>
                      <a:rPr lang="en-US" altLang="zh-CN" sz="2000" b="0" i="1" dirty="0" smtClean="0">
                        <a:latin typeface="Cambria Math" panose="02040503050406030204" pitchFamily="18" charset="0"/>
                        <a:ea typeface="宋体" panose="02010600030101010101" pitchFamily="2" charset="-122"/>
                      </a:rPr>
                      <m:t>)</m:t>
                    </m:r>
                  </m:oMath>
                </a14:m>
                <a:r>
                  <a:rPr lang="en-US" altLang="zh-CN" sz="2000" dirty="0">
                    <a:latin typeface="宋体" panose="02010600030101010101" pitchFamily="2" charset="-122"/>
                    <a:ea typeface="宋体" panose="02010600030101010101" pitchFamily="2" charset="-122"/>
                  </a:rPr>
                  <a:t> </a:t>
                </a:r>
              </a:p>
              <a:p>
                <a:pPr>
                  <a:spcBef>
                    <a:spcPts val="600"/>
                  </a:spcBef>
                </a:pPr>
                <a:r>
                  <a:rPr lang="zh-CN" altLang="en-US" sz="2000" b="1" dirty="0">
                    <a:solidFill>
                      <a:srgbClr val="FF0000"/>
                    </a:solidFill>
                    <a:latin typeface="宋体" panose="02010600030101010101" pitchFamily="2" charset="-122"/>
                    <a:ea typeface="宋体" panose="02010600030101010101" pitchFamily="2" charset="-122"/>
                  </a:rPr>
                  <a:t>弱</a:t>
                </a:r>
                <a:r>
                  <a:rPr lang="zh-CN" altLang="en-US" sz="2000" dirty="0">
                    <a:latin typeface="宋体" panose="02010600030101010101" pitchFamily="2" charset="-122"/>
                    <a:ea typeface="宋体" panose="02010600030101010101" pitchFamily="2" charset="-122"/>
                  </a:rPr>
                  <a:t>边缘像素</a:t>
                </a:r>
                <a14:m>
                  <m:oMath xmlns:m="http://schemas.openxmlformats.org/officeDocument/2006/math">
                    <m:sSub>
                      <m:sSubPr>
                        <m:ctrlPr>
                          <a:rPr lang="en-US" altLang="zh-CN" sz="2000" i="1" dirty="0">
                            <a:latin typeface="Cambria Math" panose="02040503050406030204" pitchFamily="18" charset="0"/>
                            <a:ea typeface="宋体" panose="02010600030101010101" pitchFamily="2" charset="-122"/>
                          </a:rPr>
                        </m:ctrlPr>
                      </m:sSubPr>
                      <m:e>
                        <m:r>
                          <a:rPr lang="en-US" altLang="zh-CN" sz="2000" i="1" dirty="0">
                            <a:latin typeface="Cambria Math" panose="02040503050406030204" pitchFamily="18" charset="0"/>
                            <a:ea typeface="宋体" panose="02010600030101010101" pitchFamily="2" charset="-122"/>
                          </a:rPr>
                          <m:t>𝑔</m:t>
                        </m:r>
                      </m:e>
                      <m:sub>
                        <m:r>
                          <a:rPr lang="en-US" altLang="zh-CN" sz="2000" i="1" dirty="0">
                            <a:latin typeface="Cambria Math" panose="02040503050406030204" pitchFamily="18" charset="0"/>
                            <a:ea typeface="宋体" panose="02010600030101010101" pitchFamily="2" charset="-122"/>
                          </a:rPr>
                          <m:t>𝑁</m:t>
                        </m:r>
                        <m:r>
                          <a:rPr lang="en-US" altLang="zh-CN" sz="2000" b="0" i="1" dirty="0" smtClean="0">
                            <a:latin typeface="Cambria Math" panose="02040503050406030204" pitchFamily="18" charset="0"/>
                            <a:ea typeface="宋体" panose="02010600030101010101" pitchFamily="2" charset="-122"/>
                          </a:rPr>
                          <m:t>𝐿</m:t>
                        </m:r>
                      </m:sub>
                    </m:sSub>
                    <m:r>
                      <a:rPr lang="en-US" altLang="zh-CN" sz="2000" i="1" dirty="0">
                        <a:latin typeface="Cambria Math" panose="02040503050406030204" pitchFamily="18" charset="0"/>
                        <a:ea typeface="宋体" panose="02010600030101010101" pitchFamily="2" charset="-122"/>
                      </a:rPr>
                      <m:t>(</m:t>
                    </m:r>
                    <m:r>
                      <a:rPr lang="en-US" altLang="zh-CN" sz="2000" i="1" dirty="0">
                        <a:latin typeface="Cambria Math" panose="02040503050406030204" pitchFamily="18" charset="0"/>
                        <a:ea typeface="宋体" panose="02010600030101010101" pitchFamily="2" charset="-122"/>
                      </a:rPr>
                      <m:t>𝑥</m:t>
                    </m:r>
                    <m:r>
                      <a:rPr lang="en-US" altLang="zh-CN" sz="2000" i="1" dirty="0">
                        <a:latin typeface="Cambria Math" panose="02040503050406030204" pitchFamily="18" charset="0"/>
                        <a:ea typeface="宋体" panose="02010600030101010101" pitchFamily="2" charset="-122"/>
                      </a:rPr>
                      <m:t>,</m:t>
                    </m:r>
                    <m:r>
                      <a:rPr lang="en-US" altLang="zh-CN" sz="2000" i="1" dirty="0">
                        <a:latin typeface="Cambria Math" panose="02040503050406030204" pitchFamily="18" charset="0"/>
                        <a:ea typeface="宋体" panose="02010600030101010101" pitchFamily="2" charset="-122"/>
                      </a:rPr>
                      <m:t>𝑦</m:t>
                    </m:r>
                    <m:r>
                      <a:rPr lang="en-US" altLang="zh-CN" sz="2000" i="1" dirty="0">
                        <a:latin typeface="Cambria Math" panose="02040503050406030204" pitchFamily="18" charset="0"/>
                        <a:ea typeface="宋体" panose="02010600030101010101" pitchFamily="2" charset="-122"/>
                      </a:rPr>
                      <m:t>)</m:t>
                    </m:r>
                  </m:oMath>
                </a14:m>
                <a:r>
                  <a:rPr lang="en-US" altLang="zh-CN" sz="2000" dirty="0">
                    <a:latin typeface="宋体" panose="02010600030101010101" pitchFamily="2" charset="-122"/>
                    <a:ea typeface="宋体" panose="02010600030101010101" pitchFamily="2" charset="-122"/>
                  </a:rPr>
                  <a:t> </a:t>
                </a:r>
              </a:p>
              <a:p>
                <a:pPr>
                  <a:spcBef>
                    <a:spcPts val="600"/>
                  </a:spcBef>
                </a:pPr>
                <a:r>
                  <a:rPr lang="zh-CN" altLang="en-US" sz="2000" dirty="0">
                    <a:latin typeface="宋体" panose="02010600030101010101" pitchFamily="2" charset="-122"/>
                    <a:ea typeface="宋体" panose="02010600030101010101" pitchFamily="2" charset="-122"/>
                  </a:rPr>
                  <a:t>被抑制像素</a:t>
                </a:r>
                <a:endParaRPr lang="zh-CN" altLang="en-US" sz="2000" dirty="0"/>
              </a:p>
            </p:txBody>
          </p:sp>
        </mc:Choice>
        <mc:Fallback>
          <p:sp>
            <p:nvSpPr>
              <p:cNvPr id="12" name="文本框 11">
                <a:extLst>
                  <a:ext uri="{FF2B5EF4-FFF2-40B4-BE49-F238E27FC236}">
                    <a16:creationId xmlns:a16="http://schemas.microsoft.com/office/drawing/2014/main" id="{B2DE5999-8A45-C7A4-BEFD-D5155F9C26DA}"/>
                  </a:ext>
                </a:extLst>
              </p:cNvPr>
              <p:cNvSpPr txBox="1">
                <a:spLocks noRot="1" noChangeAspect="1" noMove="1" noResize="1" noEditPoints="1" noAdjustHandles="1" noChangeArrowheads="1" noChangeShapeType="1" noTextEdit="1"/>
              </p:cNvSpPr>
              <p:nvPr/>
            </p:nvSpPr>
            <p:spPr>
              <a:xfrm>
                <a:off x="6206298" y="5117975"/>
                <a:ext cx="2602037" cy="1169551"/>
              </a:xfrm>
              <a:prstGeom prst="rect">
                <a:avLst/>
              </a:prstGeom>
              <a:blipFill>
                <a:blip r:embed="rId7"/>
                <a:stretch>
                  <a:fillRect l="-2342" t="-4188" b="-7330"/>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57033378-9512-386A-EB8A-10A10DE7809D}"/>
              </a:ext>
            </a:extLst>
          </p:cNvPr>
          <p:cNvSpPr txBox="1"/>
          <p:nvPr/>
        </p:nvSpPr>
        <p:spPr>
          <a:xfrm>
            <a:off x="929583" y="2978978"/>
            <a:ext cx="6536087" cy="1354217"/>
          </a:xfrm>
          <a:prstGeom prst="rect">
            <a:avLst/>
          </a:prstGeom>
          <a:noFill/>
        </p:spPr>
        <p:txBody>
          <a:bodyPr wrap="square">
            <a:spAutoFit/>
          </a:bodyPr>
          <a:lstStyle/>
          <a:p>
            <a:pPr marL="285750" indent="-285750">
              <a:spcBef>
                <a:spcPts val="600"/>
              </a:spcBef>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潜在问题：</a:t>
            </a:r>
            <a:endParaRPr lang="en-US" altLang="zh-CN" sz="2400" dirty="0">
              <a:latin typeface="宋体" panose="02010600030101010101" pitchFamily="2" charset="-122"/>
              <a:ea typeface="宋体" panose="02010600030101010101" pitchFamily="2" charset="-122"/>
            </a:endParaRPr>
          </a:p>
          <a:p>
            <a:pPr marL="742950" lvl="1" indent="-285750">
              <a:spcBef>
                <a:spcPts val="600"/>
              </a:spcBef>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阈值</a:t>
            </a:r>
            <a:r>
              <a:rPr lang="en-US" altLang="zh-CN" sz="2400" dirty="0">
                <a:latin typeface="宋体" panose="02010600030101010101" pitchFamily="2" charset="-122"/>
                <a:ea typeface="宋体" panose="02010600030101010101" pitchFamily="2" charset="-122"/>
              </a:rPr>
              <a:t>T</a:t>
            </a:r>
            <a:r>
              <a:rPr lang="zh-CN" altLang="en-US" sz="2400" dirty="0">
                <a:latin typeface="宋体" panose="02010600030101010101" pitchFamily="2" charset="-122"/>
                <a:ea typeface="宋体" panose="02010600030101010101" pitchFamily="2" charset="-122"/>
              </a:rPr>
              <a:t>太高：可能会删除潜在边缘点</a:t>
            </a:r>
            <a:endParaRPr lang="en-US" altLang="zh-CN" sz="2400" dirty="0">
              <a:latin typeface="宋体" panose="02010600030101010101" pitchFamily="2" charset="-122"/>
              <a:ea typeface="宋体" panose="02010600030101010101" pitchFamily="2" charset="-122"/>
            </a:endParaRPr>
          </a:p>
          <a:p>
            <a:pPr marL="742950" lvl="1" indent="-285750">
              <a:spcBef>
                <a:spcPts val="600"/>
              </a:spcBef>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阈值</a:t>
            </a:r>
            <a:r>
              <a:rPr lang="en-US" altLang="zh-CN" sz="2400" dirty="0">
                <a:latin typeface="宋体" panose="02010600030101010101" pitchFamily="2" charset="-122"/>
                <a:ea typeface="宋体" panose="02010600030101010101" pitchFamily="2" charset="-122"/>
              </a:rPr>
              <a:t>T</a:t>
            </a:r>
            <a:r>
              <a:rPr lang="zh-CN" altLang="en-US" sz="2400" dirty="0">
                <a:latin typeface="宋体" panose="02010600030101010101" pitchFamily="2" charset="-122"/>
                <a:ea typeface="宋体" panose="02010600030101010101" pitchFamily="2" charset="-122"/>
              </a:rPr>
              <a:t>太低，会保留杂点、噪声点</a:t>
            </a:r>
          </a:p>
        </p:txBody>
      </p:sp>
      <p:sp>
        <p:nvSpPr>
          <p:cNvPr id="4" name="矩形 3">
            <a:extLst>
              <a:ext uri="{FF2B5EF4-FFF2-40B4-BE49-F238E27FC236}">
                <a16:creationId xmlns:a16="http://schemas.microsoft.com/office/drawing/2014/main" id="{4093BC9E-0219-786C-11F4-05CA46EBC803}"/>
              </a:ext>
            </a:extLst>
          </p:cNvPr>
          <p:cNvSpPr/>
          <p:nvPr/>
        </p:nvSpPr>
        <p:spPr>
          <a:xfrm>
            <a:off x="2627697" y="5544152"/>
            <a:ext cx="6219804" cy="376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161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7BC0A-976D-3429-DA0D-DD55526BD74A}"/>
            </a:ext>
          </a:extLst>
        </p:cNvPr>
        <p:cNvGrpSpPr/>
        <p:nvPr/>
      </p:nvGrpSpPr>
      <p:grpSpPr>
        <a:xfrm>
          <a:off x="0" y="0"/>
          <a:ext cx="0" cy="0"/>
          <a:chOff x="0" y="0"/>
          <a:chExt cx="0" cy="0"/>
        </a:xfrm>
      </p:grpSpPr>
      <p:sp>
        <p:nvSpPr>
          <p:cNvPr id="13" name="矩形 12">
            <a:extLst>
              <a:ext uri="{FF2B5EF4-FFF2-40B4-BE49-F238E27FC236}">
                <a16:creationId xmlns:a16="http://schemas.microsoft.com/office/drawing/2014/main" id="{B0ECB8D8-0195-36FD-A7D9-66C007752A1D}"/>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a:extLst>
              <a:ext uri="{FF2B5EF4-FFF2-40B4-BE49-F238E27FC236}">
                <a16:creationId xmlns:a16="http://schemas.microsoft.com/office/drawing/2014/main" id="{0D0DF9EA-E393-26CE-252D-A1F04B81EEC9}"/>
              </a:ext>
            </a:extLst>
          </p:cNvPr>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The Canny Edge Detector</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a:extLst>
              <a:ext uri="{FF2B5EF4-FFF2-40B4-BE49-F238E27FC236}">
                <a16:creationId xmlns:a16="http://schemas.microsoft.com/office/drawing/2014/main" id="{71B9EE88-98F6-6DE5-60F8-5096575A3382}"/>
              </a:ext>
            </a:extLst>
          </p:cNvPr>
          <p:cNvSpPr>
            <a:spLocks noGrp="1"/>
          </p:cNvSpPr>
          <p:nvPr/>
        </p:nvSpPr>
        <p:spPr>
          <a:xfrm>
            <a:off x="442275" y="92387"/>
            <a:ext cx="3192175"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坎尼边缘检测子</a:t>
            </a:r>
          </a:p>
        </p:txBody>
      </p:sp>
      <p:cxnSp>
        <p:nvCxnSpPr>
          <p:cNvPr id="6" name="直线连接符 4">
            <a:extLst>
              <a:ext uri="{FF2B5EF4-FFF2-40B4-BE49-F238E27FC236}">
                <a16:creationId xmlns:a16="http://schemas.microsoft.com/office/drawing/2014/main" id="{A61D493E-0095-C679-7FDA-87B39902CE9F}"/>
              </a:ext>
            </a:extLst>
          </p:cNvPr>
          <p:cNvCxnSpPr/>
          <p:nvPr/>
        </p:nvCxnSpPr>
        <p:spPr>
          <a:xfrm>
            <a:off x="376469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822E73F8-E9E9-26D8-410C-7C5BA3D5FE85}"/>
              </a:ext>
            </a:extLst>
          </p:cNvPr>
          <p:cNvSpPr/>
          <p:nvPr/>
        </p:nvSpPr>
        <p:spPr>
          <a:xfrm>
            <a:off x="314325" y="1281548"/>
            <a:ext cx="8445478" cy="1692771"/>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Canny</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边缘检测步骤</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971550" lvl="1" indent="-514350">
              <a:spcBef>
                <a:spcPts val="1200"/>
              </a:spcBef>
              <a:buFont typeface="+mj-lt"/>
              <a:buAutoNum type="arabicPeriod" startAt="4"/>
            </a:pPr>
            <a:r>
              <a:rPr kumimoji="1" lang="zh-CN" altLang="en-US" sz="28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rPr>
              <a:t>双阈值筛选边缘</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971550" lvl="1" indent="-514350">
              <a:spcBef>
                <a:spcPts val="1200"/>
              </a:spcBef>
              <a:buFont typeface="+mj-lt"/>
              <a:buAutoNum type="arabicPeriod" startAt="2"/>
            </a:pPr>
            <a:endParaRPr kumimoji="1" lang="en-US" altLang="zh-CN" sz="28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endParaRPr>
          </a:p>
        </p:txBody>
      </p:sp>
      <p:sp>
        <p:nvSpPr>
          <p:cNvPr id="2" name="文本框 1">
            <a:extLst>
              <a:ext uri="{FF2B5EF4-FFF2-40B4-BE49-F238E27FC236}">
                <a16:creationId xmlns:a16="http://schemas.microsoft.com/office/drawing/2014/main" id="{8D8BD841-7F29-8702-B25B-5B08E3CB149D}"/>
              </a:ext>
            </a:extLst>
          </p:cNvPr>
          <p:cNvSpPr txBox="1"/>
          <p:nvPr/>
        </p:nvSpPr>
        <p:spPr>
          <a:xfrm>
            <a:off x="442275" y="2395240"/>
            <a:ext cx="8609128"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latin typeface="宋体" panose="02010600030101010101" pitchFamily="2" charset="-122"/>
                <a:ea typeface="宋体" panose="02010600030101010101" pitchFamily="2" charset="-122"/>
              </a:rPr>
              <a:t>常规阈值处理：一个阈值</a:t>
            </a:r>
            <a:r>
              <a:rPr lang="en-US" altLang="zh-CN" sz="2800" dirty="0">
                <a:latin typeface="宋体" panose="02010600030101010101" pitchFamily="2" charset="-122"/>
                <a:ea typeface="宋体" panose="02010600030101010101" pitchFamily="2" charset="-122"/>
              </a:rPr>
              <a:t>T</a:t>
            </a:r>
            <a:endParaRPr lang="zh-CN" altLang="en-US" sz="2800" dirty="0">
              <a:latin typeface="宋体" panose="02010600030101010101" pitchFamily="2" charset="-122"/>
              <a:ea typeface="宋体" panose="02010600030101010101" pitchFamily="2" charset="-122"/>
            </a:endParaRPr>
          </a:p>
        </p:txBody>
      </p:sp>
      <p:pic>
        <p:nvPicPr>
          <p:cNvPr id="7" name="图片 6">
            <a:extLst>
              <a:ext uri="{FF2B5EF4-FFF2-40B4-BE49-F238E27FC236}">
                <a16:creationId xmlns:a16="http://schemas.microsoft.com/office/drawing/2014/main" id="{A31061B4-9659-A0C6-697B-964646F7031A}"/>
              </a:ext>
            </a:extLst>
          </p:cNvPr>
          <p:cNvPicPr>
            <a:picLocks noChangeAspect="1"/>
          </p:cNvPicPr>
          <p:nvPr/>
        </p:nvPicPr>
        <p:blipFill>
          <a:blip r:embed="rId3"/>
          <a:stretch>
            <a:fillRect/>
          </a:stretch>
        </p:blipFill>
        <p:spPr>
          <a:xfrm>
            <a:off x="5587531" y="2263395"/>
            <a:ext cx="3235071" cy="786909"/>
          </a:xfrm>
          <a:prstGeom prst="rect">
            <a:avLst/>
          </a:prstGeom>
        </p:spPr>
      </p:pic>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F156D0C4-EBCE-090D-EEF3-6A5AAF9C32D0}"/>
                  </a:ext>
                </a:extLst>
              </p:cNvPr>
              <p:cNvSpPr txBox="1"/>
              <p:nvPr/>
            </p:nvSpPr>
            <p:spPr>
              <a:xfrm>
                <a:off x="442275" y="4505487"/>
                <a:ext cx="8609128"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latin typeface="宋体" panose="02010600030101010101" pitchFamily="2" charset="-122"/>
                    <a:ea typeface="宋体" panose="02010600030101010101" pitchFamily="2" charset="-122"/>
                  </a:rPr>
                  <a:t>双阈值筛选：两个阈值</a:t>
                </a:r>
                <a14:m>
                  <m:oMath xmlns:m="http://schemas.openxmlformats.org/officeDocument/2006/math">
                    <m:sSub>
                      <m:sSubPr>
                        <m:ctrlPr>
                          <a:rPr lang="en-US" altLang="zh-CN" sz="2800" i="1" dirty="0" smtClean="0">
                            <a:latin typeface="Cambria Math" panose="02040503050406030204" pitchFamily="18" charset="0"/>
                            <a:ea typeface="宋体" panose="02010600030101010101" pitchFamily="2" charset="-122"/>
                          </a:rPr>
                        </m:ctrlPr>
                      </m:sSubPr>
                      <m:e>
                        <m:r>
                          <a:rPr lang="en-US" altLang="zh-CN" sz="2800" i="1" dirty="0" smtClean="0">
                            <a:latin typeface="Cambria Math" panose="02040503050406030204" pitchFamily="18" charset="0"/>
                            <a:ea typeface="宋体" panose="02010600030101010101" pitchFamily="2" charset="-122"/>
                          </a:rPr>
                          <m:t>𝑇</m:t>
                        </m:r>
                      </m:e>
                      <m:sub>
                        <m:r>
                          <a:rPr lang="en-US" altLang="zh-CN" sz="2800" i="1" dirty="0" smtClean="0">
                            <a:latin typeface="Cambria Math" panose="02040503050406030204" pitchFamily="18" charset="0"/>
                            <a:ea typeface="宋体" panose="02010600030101010101" pitchFamily="2" charset="-122"/>
                          </a:rPr>
                          <m:t>𝐻</m:t>
                        </m:r>
                      </m:sub>
                    </m:sSub>
                    <m:r>
                      <a:rPr lang="en-US" altLang="zh-CN" sz="2800" i="1" dirty="0" smtClean="0">
                        <a:latin typeface="Cambria Math" panose="02040503050406030204" pitchFamily="18" charset="0"/>
                        <a:ea typeface="宋体" panose="02010600030101010101" pitchFamily="2" charset="-122"/>
                      </a:rPr>
                      <m:t>, </m:t>
                    </m:r>
                    <m:sSub>
                      <m:sSubPr>
                        <m:ctrlPr>
                          <a:rPr lang="en-US" altLang="zh-CN" sz="2800" i="1" dirty="0" smtClean="0">
                            <a:latin typeface="Cambria Math" panose="02040503050406030204" pitchFamily="18" charset="0"/>
                            <a:ea typeface="宋体" panose="02010600030101010101" pitchFamily="2" charset="-122"/>
                          </a:rPr>
                        </m:ctrlPr>
                      </m:sSubPr>
                      <m:e>
                        <m:r>
                          <a:rPr lang="en-US" altLang="zh-CN" sz="2800" i="1" dirty="0" smtClean="0">
                            <a:latin typeface="Cambria Math" panose="02040503050406030204" pitchFamily="18" charset="0"/>
                            <a:ea typeface="宋体" panose="02010600030101010101" pitchFamily="2" charset="-122"/>
                          </a:rPr>
                          <m:t>𝑇</m:t>
                        </m:r>
                      </m:e>
                      <m:sub>
                        <m:r>
                          <a:rPr lang="en-US" altLang="zh-CN" sz="2800" i="1" dirty="0" smtClean="0">
                            <a:latin typeface="Cambria Math" panose="02040503050406030204" pitchFamily="18" charset="0"/>
                            <a:ea typeface="宋体" panose="02010600030101010101" pitchFamily="2" charset="-122"/>
                          </a:rPr>
                          <m:t>𝐿</m:t>
                        </m:r>
                      </m:sub>
                    </m:sSub>
                  </m:oMath>
                </a14:m>
                <a:endParaRPr lang="zh-CN" altLang="en-US" sz="2800" dirty="0">
                  <a:latin typeface="宋体" panose="02010600030101010101" pitchFamily="2" charset="-122"/>
                  <a:ea typeface="宋体" panose="02010600030101010101" pitchFamily="2" charset="-122"/>
                </a:endParaRPr>
              </a:p>
            </p:txBody>
          </p:sp>
        </mc:Choice>
        <mc:Fallback>
          <p:sp>
            <p:nvSpPr>
              <p:cNvPr id="8" name="文本框 7">
                <a:extLst>
                  <a:ext uri="{FF2B5EF4-FFF2-40B4-BE49-F238E27FC236}">
                    <a16:creationId xmlns:a16="http://schemas.microsoft.com/office/drawing/2014/main" id="{F156D0C4-EBCE-090D-EEF3-6A5AAF9C32D0}"/>
                  </a:ext>
                </a:extLst>
              </p:cNvPr>
              <p:cNvSpPr txBox="1">
                <a:spLocks noRot="1" noChangeAspect="1" noMove="1" noResize="1" noEditPoints="1" noAdjustHandles="1" noChangeArrowheads="1" noChangeShapeType="1" noTextEdit="1"/>
              </p:cNvSpPr>
              <p:nvPr/>
            </p:nvSpPr>
            <p:spPr>
              <a:xfrm>
                <a:off x="442275" y="4505487"/>
                <a:ext cx="8609128" cy="523220"/>
              </a:xfrm>
              <a:prstGeom prst="rect">
                <a:avLst/>
              </a:prstGeom>
              <a:blipFill>
                <a:blip r:embed="rId4"/>
                <a:stretch>
                  <a:fillRect l="-1275" t="-13953" b="-2907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C743C16A-010B-CEA0-8492-F41AC1A5150E}"/>
                  </a:ext>
                </a:extLst>
              </p:cNvPr>
              <p:cNvSpPr txBox="1"/>
              <p:nvPr/>
            </p:nvSpPr>
            <p:spPr>
              <a:xfrm>
                <a:off x="855110" y="5155082"/>
                <a:ext cx="5615138" cy="11396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𝑔</m:t>
                      </m:r>
                      <m:r>
                        <a:rPr lang="en-US" altLang="zh-CN" sz="2000" i="1" dirty="0" smtClean="0">
                          <a:latin typeface="Cambria Math" panose="02040503050406030204" pitchFamily="18" charset="0"/>
                        </a:rPr>
                        <m:t>(</m:t>
                      </m:r>
                      <m:r>
                        <a:rPr lang="en-US" altLang="zh-CN" sz="2000" i="1" dirty="0" err="1" smtClean="0">
                          <a:latin typeface="Cambria Math" panose="02040503050406030204" pitchFamily="18" charset="0"/>
                        </a:rPr>
                        <m:t>𝑥</m:t>
                      </m:r>
                      <m:r>
                        <a:rPr lang="en-US" altLang="zh-CN" sz="2000" i="1" dirty="0" err="1" smtClean="0">
                          <a:latin typeface="Cambria Math" panose="02040503050406030204" pitchFamily="18" charset="0"/>
                        </a:rPr>
                        <m:t>,</m:t>
                      </m:r>
                      <m:r>
                        <a:rPr lang="en-US" altLang="zh-CN" sz="2000" i="1" dirty="0" err="1" smtClean="0">
                          <a:latin typeface="Cambria Math" panose="02040503050406030204" pitchFamily="18" charset="0"/>
                        </a:rPr>
                        <m:t>𝑦</m:t>
                      </m:r>
                      <m:r>
                        <a:rPr lang="en-US" altLang="zh-CN" sz="2000" i="1" dirty="0" smtClean="0">
                          <a:latin typeface="Cambria Math" panose="02040503050406030204" pitchFamily="18" charset="0"/>
                        </a:rPr>
                        <m:t>)=</m:t>
                      </m:r>
                      <m:d>
                        <m:dPr>
                          <m:begChr m:val="{"/>
                          <m:endChr m:val=""/>
                          <m:ctrlPr>
                            <a:rPr lang="en-US" altLang="zh-CN" sz="2000" i="1" dirty="0" smtClean="0">
                              <a:latin typeface="Cambria Math" panose="02040503050406030204" pitchFamily="18" charset="0"/>
                            </a:rPr>
                          </m:ctrlPr>
                        </m:dPr>
                        <m:e>
                          <m:eqArr>
                            <m:eqArrPr>
                              <m:ctrlPr>
                                <a:rPr lang="en-US" altLang="zh-CN" sz="2000" i="1" dirty="0" smtClean="0">
                                  <a:latin typeface="Cambria Math" panose="02040503050406030204" pitchFamily="18" charset="0"/>
                                </a:rPr>
                              </m:ctrlPr>
                            </m:eqArrPr>
                            <m:e>
                              <m:r>
                                <a:rPr lang="en-US" altLang="zh-CN" sz="2000" b="0" i="1" dirty="0" smtClean="0">
                                  <a:latin typeface="Cambria Math" panose="02040503050406030204" pitchFamily="18" charset="0"/>
                                </a:rPr>
                                <m:t>1         </m:t>
                              </m:r>
                              <m:r>
                                <m:rPr>
                                  <m:sty m:val="p"/>
                                </m:rPr>
                                <a:rPr lang="en-US" altLang="zh-CN" sz="2000" b="0" i="0" dirty="0" smtClean="0">
                                  <a:latin typeface="Cambria Math" panose="02040503050406030204" pitchFamily="18" charset="0"/>
                                </a:rPr>
                                <m:t>if</m:t>
                              </m:r>
                              <m:r>
                                <a:rPr lang="en-US" altLang="zh-CN" sz="2000" b="0" i="1" dirty="0" smtClean="0">
                                  <a:latin typeface="Cambria Math" panose="02040503050406030204" pitchFamily="18" charset="0"/>
                                </a:rPr>
                                <m:t> </m:t>
                              </m:r>
                              <m:r>
                                <a:rPr lang="en-US" altLang="zh-CN" sz="2000" b="0" i="1" dirty="0" smtClean="0">
                                  <a:latin typeface="Cambria Math" panose="02040503050406030204" pitchFamily="18" charset="0"/>
                                </a:rPr>
                                <m:t>𝑓</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𝑦</m:t>
                                  </m:r>
                                </m:e>
                              </m:d>
                              <m:r>
                                <a:rPr lang="en-US" altLang="zh-CN" sz="2000" b="0" i="1" dirty="0" smtClean="0">
                                  <a:latin typeface="Cambria Math" panose="02040503050406030204" pitchFamily="18" charset="0"/>
                                </a:rPr>
                                <m:t>&gt;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𝑇</m:t>
                                  </m:r>
                                </m:e>
                                <m:sub>
                                  <m:r>
                                    <a:rPr lang="en-US" altLang="zh-CN" sz="2000" b="0" i="1" dirty="0" smtClean="0">
                                      <a:latin typeface="Cambria Math" panose="02040503050406030204" pitchFamily="18" charset="0"/>
                                    </a:rPr>
                                    <m:t>𝐻</m:t>
                                  </m:r>
                                </m:sub>
                              </m:sSub>
                            </m:e>
                            <m:e>
                              <m:r>
                                <a:rPr lang="zh-CN" altLang="en-US" sz="2000" i="1">
                                  <a:latin typeface="Cambria Math" panose="02040503050406030204" pitchFamily="18" charset="0"/>
                                </a:rPr>
                                <m:t>潜在</m:t>
                              </m:r>
                              <m:r>
                                <a:rPr lang="en-US" altLang="zh-CN" sz="2000" i="1">
                                  <a:latin typeface="Cambria Math" panose="02040503050406030204" pitchFamily="18" charset="0"/>
                                </a:rPr>
                                <m:t>0</m:t>
                              </m:r>
                              <m:r>
                                <a:rPr lang="en-US" altLang="zh-CN" sz="2000" b="0" i="1" smtClean="0">
                                  <a:latin typeface="Cambria Math" panose="02040503050406030204" pitchFamily="18" charset="0"/>
                                </a:rPr>
                                <m:t>/1     </m:t>
                              </m:r>
                              <m:r>
                                <m:rPr>
                                  <m:sty m:val="p"/>
                                </m:rPr>
                                <a:rPr lang="en-US" altLang="zh-CN" sz="2000" i="1">
                                  <a:latin typeface="Cambria Math" panose="02040503050406030204" pitchFamily="18" charset="0"/>
                                </a:rPr>
                                <m:t>if</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𝐿</m:t>
                                  </m:r>
                                </m:sub>
                              </m:sSub>
                              <m:r>
                                <a:rPr lang="en-US" altLang="zh-CN" sz="2000" b="0" i="1" smtClean="0">
                                  <a:latin typeface="Cambria Math" panose="02040503050406030204" pitchFamily="18" charset="0"/>
                                </a:rPr>
                                <m:t>&lt;</m:t>
                              </m:r>
                              <m:r>
                                <a:rPr lang="en-US" altLang="zh-CN" sz="2000" i="1" dirty="0">
                                  <a:latin typeface="Cambria Math" panose="02040503050406030204" pitchFamily="18" charset="0"/>
                                </a:rPr>
                                <m:t>𝑓</m:t>
                              </m:r>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𝑥</m:t>
                                  </m:r>
                                  <m:r>
                                    <a:rPr lang="en-US" altLang="zh-CN" sz="2000" i="1" dirty="0">
                                      <a:latin typeface="Cambria Math" panose="02040503050406030204" pitchFamily="18" charset="0"/>
                                    </a:rPr>
                                    <m:t>,</m:t>
                                  </m:r>
                                  <m:r>
                                    <a:rPr lang="en-US" altLang="zh-CN" sz="2000" i="1" dirty="0">
                                      <a:latin typeface="Cambria Math" panose="02040503050406030204" pitchFamily="18" charset="0"/>
                                    </a:rPr>
                                    <m:t>𝑦</m:t>
                                  </m:r>
                                </m:e>
                              </m:d>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𝑇</m:t>
                                  </m:r>
                                </m:e>
                                <m:sub>
                                  <m:r>
                                    <a:rPr lang="en-US" altLang="zh-CN" sz="2000" b="0" i="1" dirty="0" smtClean="0">
                                      <a:latin typeface="Cambria Math" panose="02040503050406030204" pitchFamily="18" charset="0"/>
                                    </a:rPr>
                                    <m:t>𝐻</m:t>
                                  </m:r>
                                </m:sub>
                              </m:sSub>
                            </m:e>
                            <m:e>
                              <m:r>
                                <a:rPr lang="en-US" altLang="zh-CN" sz="2000" b="0" i="1" smtClean="0">
                                  <a:latin typeface="Cambria Math" panose="02040503050406030204" pitchFamily="18" charset="0"/>
                                </a:rPr>
                                <m:t>0         </m:t>
                              </m:r>
                              <m:r>
                                <m:rPr>
                                  <m:sty m:val="p"/>
                                </m:rPr>
                                <a:rPr lang="en-US" altLang="zh-CN" sz="2000" b="0" i="0" smtClean="0">
                                  <a:latin typeface="Cambria Math" panose="02040503050406030204" pitchFamily="18" charset="0"/>
                                </a:rPr>
                                <m:t>if</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𝐿</m:t>
                                  </m:r>
                                </m:sub>
                              </m:sSub>
                            </m:e>
                          </m:eqArr>
                        </m:e>
                      </m:d>
                    </m:oMath>
                  </m:oMathPara>
                </a14:m>
                <a:endParaRPr lang="zh-CN" altLang="en-US" sz="2000" dirty="0">
                  <a:latin typeface="宋体" panose="02010600030101010101" pitchFamily="2" charset="-122"/>
                  <a:ea typeface="宋体" panose="02010600030101010101" pitchFamily="2" charset="-122"/>
                </a:endParaRPr>
              </a:p>
            </p:txBody>
          </p:sp>
        </mc:Choice>
        <mc:Fallback>
          <p:sp>
            <p:nvSpPr>
              <p:cNvPr id="10" name="文本框 9">
                <a:extLst>
                  <a:ext uri="{FF2B5EF4-FFF2-40B4-BE49-F238E27FC236}">
                    <a16:creationId xmlns:a16="http://schemas.microsoft.com/office/drawing/2014/main" id="{C743C16A-010B-CEA0-8492-F41AC1A5150E}"/>
                  </a:ext>
                </a:extLst>
              </p:cNvPr>
              <p:cNvSpPr txBox="1">
                <a:spLocks noRot="1" noChangeAspect="1" noMove="1" noResize="1" noEditPoints="1" noAdjustHandles="1" noChangeArrowheads="1" noChangeShapeType="1" noTextEdit="1"/>
              </p:cNvSpPr>
              <p:nvPr/>
            </p:nvSpPr>
            <p:spPr>
              <a:xfrm>
                <a:off x="855110" y="5155082"/>
                <a:ext cx="5615138" cy="113967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B2DE5999-8A45-C7A4-BEFD-D5155F9C26DA}"/>
                  </a:ext>
                </a:extLst>
              </p:cNvPr>
              <p:cNvSpPr txBox="1"/>
              <p:nvPr/>
            </p:nvSpPr>
            <p:spPr>
              <a:xfrm>
                <a:off x="6206298" y="5117975"/>
                <a:ext cx="2602037" cy="1169551"/>
              </a:xfrm>
              <a:prstGeom prst="rect">
                <a:avLst/>
              </a:prstGeom>
              <a:noFill/>
            </p:spPr>
            <p:txBody>
              <a:bodyPr wrap="square">
                <a:spAutoFit/>
              </a:bodyPr>
              <a:lstStyle/>
              <a:p>
                <a:pPr>
                  <a:spcBef>
                    <a:spcPts val="600"/>
                  </a:spcBef>
                </a:pPr>
                <a:r>
                  <a:rPr lang="zh-CN" altLang="en-US" sz="2000" b="1" dirty="0">
                    <a:solidFill>
                      <a:srgbClr val="FF0000"/>
                    </a:solidFill>
                    <a:latin typeface="宋体" panose="02010600030101010101" pitchFamily="2" charset="-122"/>
                    <a:ea typeface="宋体" panose="02010600030101010101" pitchFamily="2" charset="-122"/>
                  </a:rPr>
                  <a:t>强</a:t>
                </a:r>
                <a:r>
                  <a:rPr lang="zh-CN" altLang="en-US" sz="2000" dirty="0">
                    <a:latin typeface="宋体" panose="02010600030101010101" pitchFamily="2" charset="-122"/>
                    <a:ea typeface="宋体" panose="02010600030101010101" pitchFamily="2" charset="-122"/>
                  </a:rPr>
                  <a:t>边缘像素</a:t>
                </a:r>
                <a14:m>
                  <m:oMath xmlns:m="http://schemas.openxmlformats.org/officeDocument/2006/math">
                    <m:sSub>
                      <m:sSubPr>
                        <m:ctrlPr>
                          <a:rPr lang="en-US" altLang="zh-CN" sz="2000" i="1" dirty="0" smtClean="0">
                            <a:latin typeface="Cambria Math" panose="02040503050406030204" pitchFamily="18" charset="0"/>
                            <a:ea typeface="宋体" panose="02010600030101010101" pitchFamily="2" charset="-122"/>
                          </a:rPr>
                        </m:ctrlPr>
                      </m:sSubPr>
                      <m:e>
                        <m:r>
                          <a:rPr lang="en-US" altLang="zh-CN" sz="2000" i="1" dirty="0" smtClean="0">
                            <a:latin typeface="Cambria Math" panose="02040503050406030204" pitchFamily="18" charset="0"/>
                            <a:ea typeface="宋体" panose="02010600030101010101" pitchFamily="2" charset="-122"/>
                          </a:rPr>
                          <m:t>𝑔</m:t>
                        </m:r>
                      </m:e>
                      <m:sub>
                        <m:r>
                          <a:rPr lang="en-US" altLang="zh-CN" sz="2000" i="1" dirty="0" smtClean="0">
                            <a:latin typeface="Cambria Math" panose="02040503050406030204" pitchFamily="18" charset="0"/>
                            <a:ea typeface="宋体" panose="02010600030101010101" pitchFamily="2" charset="-122"/>
                          </a:rPr>
                          <m:t>𝑁</m:t>
                        </m:r>
                        <m:r>
                          <a:rPr lang="en-US" altLang="zh-CN" sz="2000" b="0" i="1" dirty="0" smtClean="0">
                            <a:latin typeface="Cambria Math" panose="02040503050406030204" pitchFamily="18" charset="0"/>
                            <a:ea typeface="宋体" panose="02010600030101010101" pitchFamily="2" charset="-122"/>
                          </a:rPr>
                          <m:t>𝐻</m:t>
                        </m:r>
                      </m:sub>
                    </m:sSub>
                    <m:r>
                      <a:rPr lang="en-US" altLang="zh-CN" sz="2000" b="0" i="1" dirty="0" smtClean="0">
                        <a:latin typeface="Cambria Math" panose="02040503050406030204" pitchFamily="18" charset="0"/>
                        <a:ea typeface="宋体" panose="02010600030101010101" pitchFamily="2" charset="-122"/>
                      </a:rPr>
                      <m:t>(</m:t>
                    </m:r>
                    <m:r>
                      <a:rPr lang="en-US" altLang="zh-CN" sz="2000" b="0" i="1" dirty="0" smtClean="0">
                        <a:latin typeface="Cambria Math" panose="02040503050406030204" pitchFamily="18" charset="0"/>
                        <a:ea typeface="宋体" panose="02010600030101010101" pitchFamily="2" charset="-122"/>
                      </a:rPr>
                      <m:t>𝑥</m:t>
                    </m:r>
                    <m:r>
                      <a:rPr lang="en-US" altLang="zh-CN" sz="2000" b="0" i="1" dirty="0" smtClean="0">
                        <a:latin typeface="Cambria Math" panose="02040503050406030204" pitchFamily="18" charset="0"/>
                        <a:ea typeface="宋体" panose="02010600030101010101" pitchFamily="2" charset="-122"/>
                      </a:rPr>
                      <m:t>,</m:t>
                    </m:r>
                    <m:r>
                      <a:rPr lang="en-US" altLang="zh-CN" sz="2000" b="0" i="1" dirty="0" smtClean="0">
                        <a:latin typeface="Cambria Math" panose="02040503050406030204" pitchFamily="18" charset="0"/>
                        <a:ea typeface="宋体" panose="02010600030101010101" pitchFamily="2" charset="-122"/>
                      </a:rPr>
                      <m:t>𝑦</m:t>
                    </m:r>
                    <m:r>
                      <a:rPr lang="en-US" altLang="zh-CN" sz="2000" b="0" i="1" dirty="0" smtClean="0">
                        <a:latin typeface="Cambria Math" panose="02040503050406030204" pitchFamily="18" charset="0"/>
                        <a:ea typeface="宋体" panose="02010600030101010101" pitchFamily="2" charset="-122"/>
                      </a:rPr>
                      <m:t>)</m:t>
                    </m:r>
                  </m:oMath>
                </a14:m>
                <a:r>
                  <a:rPr lang="en-US" altLang="zh-CN" sz="2000" dirty="0">
                    <a:latin typeface="宋体" panose="02010600030101010101" pitchFamily="2" charset="-122"/>
                    <a:ea typeface="宋体" panose="02010600030101010101" pitchFamily="2" charset="-122"/>
                  </a:rPr>
                  <a:t> </a:t>
                </a:r>
              </a:p>
              <a:p>
                <a:pPr>
                  <a:spcBef>
                    <a:spcPts val="600"/>
                  </a:spcBef>
                </a:pPr>
                <a:r>
                  <a:rPr lang="zh-CN" altLang="en-US" sz="2000" b="1" dirty="0">
                    <a:solidFill>
                      <a:srgbClr val="FF0000"/>
                    </a:solidFill>
                    <a:latin typeface="宋体" panose="02010600030101010101" pitchFamily="2" charset="-122"/>
                    <a:ea typeface="宋体" panose="02010600030101010101" pitchFamily="2" charset="-122"/>
                  </a:rPr>
                  <a:t>弱</a:t>
                </a:r>
                <a:r>
                  <a:rPr lang="zh-CN" altLang="en-US" sz="2000" dirty="0">
                    <a:latin typeface="宋体" panose="02010600030101010101" pitchFamily="2" charset="-122"/>
                    <a:ea typeface="宋体" panose="02010600030101010101" pitchFamily="2" charset="-122"/>
                  </a:rPr>
                  <a:t>边缘像素</a:t>
                </a:r>
                <a14:m>
                  <m:oMath xmlns:m="http://schemas.openxmlformats.org/officeDocument/2006/math">
                    <m:sSub>
                      <m:sSubPr>
                        <m:ctrlPr>
                          <a:rPr lang="en-US" altLang="zh-CN" sz="2000" i="1" dirty="0">
                            <a:latin typeface="Cambria Math" panose="02040503050406030204" pitchFamily="18" charset="0"/>
                            <a:ea typeface="宋体" panose="02010600030101010101" pitchFamily="2" charset="-122"/>
                          </a:rPr>
                        </m:ctrlPr>
                      </m:sSubPr>
                      <m:e>
                        <m:r>
                          <a:rPr lang="en-US" altLang="zh-CN" sz="2000" i="1" dirty="0">
                            <a:latin typeface="Cambria Math" panose="02040503050406030204" pitchFamily="18" charset="0"/>
                            <a:ea typeface="宋体" panose="02010600030101010101" pitchFamily="2" charset="-122"/>
                          </a:rPr>
                          <m:t>𝑔</m:t>
                        </m:r>
                      </m:e>
                      <m:sub>
                        <m:r>
                          <a:rPr lang="en-US" altLang="zh-CN" sz="2000" i="1" dirty="0">
                            <a:latin typeface="Cambria Math" panose="02040503050406030204" pitchFamily="18" charset="0"/>
                            <a:ea typeface="宋体" panose="02010600030101010101" pitchFamily="2" charset="-122"/>
                          </a:rPr>
                          <m:t>𝑁</m:t>
                        </m:r>
                        <m:r>
                          <a:rPr lang="en-US" altLang="zh-CN" sz="2000" b="0" i="1" dirty="0" smtClean="0">
                            <a:latin typeface="Cambria Math" panose="02040503050406030204" pitchFamily="18" charset="0"/>
                            <a:ea typeface="宋体" panose="02010600030101010101" pitchFamily="2" charset="-122"/>
                          </a:rPr>
                          <m:t>𝐿</m:t>
                        </m:r>
                      </m:sub>
                    </m:sSub>
                    <m:r>
                      <a:rPr lang="en-US" altLang="zh-CN" sz="2000" i="1" dirty="0">
                        <a:latin typeface="Cambria Math" panose="02040503050406030204" pitchFamily="18" charset="0"/>
                        <a:ea typeface="宋体" panose="02010600030101010101" pitchFamily="2" charset="-122"/>
                      </a:rPr>
                      <m:t>(</m:t>
                    </m:r>
                    <m:r>
                      <a:rPr lang="en-US" altLang="zh-CN" sz="2000" i="1" dirty="0">
                        <a:latin typeface="Cambria Math" panose="02040503050406030204" pitchFamily="18" charset="0"/>
                        <a:ea typeface="宋体" panose="02010600030101010101" pitchFamily="2" charset="-122"/>
                      </a:rPr>
                      <m:t>𝑥</m:t>
                    </m:r>
                    <m:r>
                      <a:rPr lang="en-US" altLang="zh-CN" sz="2000" i="1" dirty="0">
                        <a:latin typeface="Cambria Math" panose="02040503050406030204" pitchFamily="18" charset="0"/>
                        <a:ea typeface="宋体" panose="02010600030101010101" pitchFamily="2" charset="-122"/>
                      </a:rPr>
                      <m:t>,</m:t>
                    </m:r>
                    <m:r>
                      <a:rPr lang="en-US" altLang="zh-CN" sz="2000" i="1" dirty="0">
                        <a:latin typeface="Cambria Math" panose="02040503050406030204" pitchFamily="18" charset="0"/>
                        <a:ea typeface="宋体" panose="02010600030101010101" pitchFamily="2" charset="-122"/>
                      </a:rPr>
                      <m:t>𝑦</m:t>
                    </m:r>
                    <m:r>
                      <a:rPr lang="en-US" altLang="zh-CN" sz="2000" i="1" dirty="0">
                        <a:latin typeface="Cambria Math" panose="02040503050406030204" pitchFamily="18" charset="0"/>
                        <a:ea typeface="宋体" panose="02010600030101010101" pitchFamily="2" charset="-122"/>
                      </a:rPr>
                      <m:t>)</m:t>
                    </m:r>
                  </m:oMath>
                </a14:m>
                <a:r>
                  <a:rPr lang="en-US" altLang="zh-CN" sz="2000" dirty="0">
                    <a:latin typeface="宋体" panose="02010600030101010101" pitchFamily="2" charset="-122"/>
                    <a:ea typeface="宋体" panose="02010600030101010101" pitchFamily="2" charset="-122"/>
                  </a:rPr>
                  <a:t> </a:t>
                </a:r>
              </a:p>
              <a:p>
                <a:pPr>
                  <a:spcBef>
                    <a:spcPts val="600"/>
                  </a:spcBef>
                </a:pPr>
                <a:r>
                  <a:rPr lang="zh-CN" altLang="en-US" sz="2000" dirty="0">
                    <a:latin typeface="宋体" panose="02010600030101010101" pitchFamily="2" charset="-122"/>
                    <a:ea typeface="宋体" panose="02010600030101010101" pitchFamily="2" charset="-122"/>
                  </a:rPr>
                  <a:t>被抑制像素</a:t>
                </a:r>
                <a:endParaRPr lang="zh-CN" altLang="en-US" sz="2000" dirty="0"/>
              </a:p>
            </p:txBody>
          </p:sp>
        </mc:Choice>
        <mc:Fallback>
          <p:sp>
            <p:nvSpPr>
              <p:cNvPr id="12" name="文本框 11">
                <a:extLst>
                  <a:ext uri="{FF2B5EF4-FFF2-40B4-BE49-F238E27FC236}">
                    <a16:creationId xmlns:a16="http://schemas.microsoft.com/office/drawing/2014/main" id="{B2DE5999-8A45-C7A4-BEFD-D5155F9C26DA}"/>
                  </a:ext>
                </a:extLst>
              </p:cNvPr>
              <p:cNvSpPr txBox="1">
                <a:spLocks noRot="1" noChangeAspect="1" noMove="1" noResize="1" noEditPoints="1" noAdjustHandles="1" noChangeArrowheads="1" noChangeShapeType="1" noTextEdit="1"/>
              </p:cNvSpPr>
              <p:nvPr/>
            </p:nvSpPr>
            <p:spPr>
              <a:xfrm>
                <a:off x="6206298" y="5117975"/>
                <a:ext cx="2602037" cy="1169551"/>
              </a:xfrm>
              <a:prstGeom prst="rect">
                <a:avLst/>
              </a:prstGeom>
              <a:blipFill>
                <a:blip r:embed="rId6"/>
                <a:stretch>
                  <a:fillRect l="-2342" t="-4188" b="-7330"/>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57033378-9512-386A-EB8A-10A10DE7809D}"/>
              </a:ext>
            </a:extLst>
          </p:cNvPr>
          <p:cNvSpPr txBox="1"/>
          <p:nvPr/>
        </p:nvSpPr>
        <p:spPr>
          <a:xfrm>
            <a:off x="929583" y="2978978"/>
            <a:ext cx="6536087" cy="1354217"/>
          </a:xfrm>
          <a:prstGeom prst="rect">
            <a:avLst/>
          </a:prstGeom>
          <a:noFill/>
        </p:spPr>
        <p:txBody>
          <a:bodyPr wrap="square">
            <a:spAutoFit/>
          </a:bodyPr>
          <a:lstStyle/>
          <a:p>
            <a:pPr marL="285750" indent="-285750">
              <a:spcBef>
                <a:spcPts val="600"/>
              </a:spcBef>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潜在问题：</a:t>
            </a:r>
            <a:endParaRPr lang="en-US" altLang="zh-CN" sz="2400" dirty="0">
              <a:latin typeface="宋体" panose="02010600030101010101" pitchFamily="2" charset="-122"/>
              <a:ea typeface="宋体" panose="02010600030101010101" pitchFamily="2" charset="-122"/>
            </a:endParaRPr>
          </a:p>
          <a:p>
            <a:pPr marL="742950" lvl="1" indent="-285750">
              <a:spcBef>
                <a:spcPts val="600"/>
              </a:spcBef>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阈值</a:t>
            </a:r>
            <a:r>
              <a:rPr lang="en-US" altLang="zh-CN" sz="2400" dirty="0">
                <a:latin typeface="宋体" panose="02010600030101010101" pitchFamily="2" charset="-122"/>
                <a:ea typeface="宋体" panose="02010600030101010101" pitchFamily="2" charset="-122"/>
              </a:rPr>
              <a:t>T</a:t>
            </a:r>
            <a:r>
              <a:rPr lang="zh-CN" altLang="en-US" sz="2400" dirty="0">
                <a:latin typeface="宋体" panose="02010600030101010101" pitchFamily="2" charset="-122"/>
                <a:ea typeface="宋体" panose="02010600030101010101" pitchFamily="2" charset="-122"/>
              </a:rPr>
              <a:t>太高：可能会删除潜在边缘点</a:t>
            </a:r>
            <a:endParaRPr lang="en-US" altLang="zh-CN" sz="2400" dirty="0">
              <a:latin typeface="宋体" panose="02010600030101010101" pitchFamily="2" charset="-122"/>
              <a:ea typeface="宋体" panose="02010600030101010101" pitchFamily="2" charset="-122"/>
            </a:endParaRPr>
          </a:p>
          <a:p>
            <a:pPr marL="742950" lvl="1" indent="-285750">
              <a:spcBef>
                <a:spcPts val="600"/>
              </a:spcBef>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阈值</a:t>
            </a:r>
            <a:r>
              <a:rPr lang="en-US" altLang="zh-CN" sz="2400" dirty="0">
                <a:latin typeface="宋体" panose="02010600030101010101" pitchFamily="2" charset="-122"/>
                <a:ea typeface="宋体" panose="02010600030101010101" pitchFamily="2" charset="-122"/>
              </a:rPr>
              <a:t>T</a:t>
            </a:r>
            <a:r>
              <a:rPr lang="zh-CN" altLang="en-US" sz="2400" dirty="0">
                <a:latin typeface="宋体" panose="02010600030101010101" pitchFamily="2" charset="-122"/>
                <a:ea typeface="宋体" panose="02010600030101010101" pitchFamily="2" charset="-122"/>
              </a:rPr>
              <a:t>太低，会保留杂点、噪声点</a:t>
            </a:r>
          </a:p>
        </p:txBody>
      </p:sp>
      <p:sp>
        <p:nvSpPr>
          <p:cNvPr id="11" name="文本框 10">
            <a:extLst>
              <a:ext uri="{FF2B5EF4-FFF2-40B4-BE49-F238E27FC236}">
                <a16:creationId xmlns:a16="http://schemas.microsoft.com/office/drawing/2014/main" id="{028532F8-4DF1-2F22-C9F2-1F980C9A10FD}"/>
              </a:ext>
            </a:extLst>
          </p:cNvPr>
          <p:cNvSpPr txBox="1"/>
          <p:nvPr/>
        </p:nvSpPr>
        <p:spPr>
          <a:xfrm>
            <a:off x="6063651" y="6289755"/>
            <a:ext cx="3301673"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如何确定弱边缘像素</a:t>
            </a:r>
            <a:r>
              <a:rPr lang="en-US" altLang="zh-CN" b="1" dirty="0">
                <a:latin typeface="微软雅黑" panose="020B0503020204020204" pitchFamily="34" charset="-122"/>
                <a:ea typeface="微软雅黑" panose="020B0503020204020204" pitchFamily="34" charset="-122"/>
              </a:rPr>
              <a:t>0</a:t>
            </a:r>
            <a:r>
              <a:rPr lang="zh-CN" altLang="en-US" b="1" dirty="0">
                <a:latin typeface="微软雅黑" panose="020B0503020204020204" pitchFamily="34" charset="-122"/>
                <a:ea typeface="微软雅黑" panose="020B0503020204020204" pitchFamily="34" charset="-122"/>
              </a:rPr>
              <a:t>还是</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a:t>
            </a:r>
          </a:p>
        </p:txBody>
      </p:sp>
      <p:pic>
        <p:nvPicPr>
          <p:cNvPr id="4" name="图片 3">
            <a:extLst>
              <a:ext uri="{FF2B5EF4-FFF2-40B4-BE49-F238E27FC236}">
                <a16:creationId xmlns:a16="http://schemas.microsoft.com/office/drawing/2014/main" id="{961970A9-000F-DA07-9326-95468B4010D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Tree>
    <p:extLst>
      <p:ext uri="{BB962C8B-B14F-4D97-AF65-F5344CB8AC3E}">
        <p14:creationId xmlns:p14="http://schemas.microsoft.com/office/powerpoint/2010/main" val="10979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9C471-97C1-71C9-D794-F8D02E5B9346}"/>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A30A8575-27D2-8CB3-3376-088A34C5EC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a:extLst>
              <a:ext uri="{FF2B5EF4-FFF2-40B4-BE49-F238E27FC236}">
                <a16:creationId xmlns:a16="http://schemas.microsoft.com/office/drawing/2014/main" id="{5E17B73C-B666-2369-8A18-5F5CE01E22C4}"/>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a:extLst>
              <a:ext uri="{FF2B5EF4-FFF2-40B4-BE49-F238E27FC236}">
                <a16:creationId xmlns:a16="http://schemas.microsoft.com/office/drawing/2014/main" id="{35A077B3-B4E6-1E49-FEA8-BC361DB375B0}"/>
              </a:ext>
            </a:extLst>
          </p:cNvPr>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The Canny Edge Detector</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a:extLst>
              <a:ext uri="{FF2B5EF4-FFF2-40B4-BE49-F238E27FC236}">
                <a16:creationId xmlns:a16="http://schemas.microsoft.com/office/drawing/2014/main" id="{4B2FF663-66D0-3256-5ED3-E51C88A3C3CC}"/>
              </a:ext>
            </a:extLst>
          </p:cNvPr>
          <p:cNvSpPr>
            <a:spLocks noGrp="1"/>
          </p:cNvSpPr>
          <p:nvPr/>
        </p:nvSpPr>
        <p:spPr>
          <a:xfrm>
            <a:off x="442275" y="92387"/>
            <a:ext cx="3192175"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坎尼边缘检测子</a:t>
            </a:r>
          </a:p>
        </p:txBody>
      </p:sp>
      <p:cxnSp>
        <p:nvCxnSpPr>
          <p:cNvPr id="6" name="直线连接符 4">
            <a:extLst>
              <a:ext uri="{FF2B5EF4-FFF2-40B4-BE49-F238E27FC236}">
                <a16:creationId xmlns:a16="http://schemas.microsoft.com/office/drawing/2014/main" id="{AEA6776A-8C59-6332-3C14-C6C9A76E649E}"/>
              </a:ext>
            </a:extLst>
          </p:cNvPr>
          <p:cNvCxnSpPr/>
          <p:nvPr/>
        </p:nvCxnSpPr>
        <p:spPr>
          <a:xfrm>
            <a:off x="376469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CB235262-D699-71AF-8099-8EEEA2C8C544}"/>
              </a:ext>
            </a:extLst>
          </p:cNvPr>
          <p:cNvSpPr/>
          <p:nvPr/>
        </p:nvSpPr>
        <p:spPr>
          <a:xfrm>
            <a:off x="314325" y="1281548"/>
            <a:ext cx="8445478" cy="1692771"/>
          </a:xfrm>
          <a:prstGeom prst="rect">
            <a:avLst/>
          </a:prstGeom>
        </p:spPr>
        <p:txBody>
          <a:bodyPr wrap="square">
            <a:spAutoFit/>
          </a:bodyPr>
          <a:lstStyle/>
          <a:p>
            <a:pPr marL="342900" indent="-342900" fontAlgn="auto">
              <a:buFont typeface="Wingdings" panose="05000000000000000000" pitchFamily="2" charset="2"/>
              <a:buChar char="n"/>
            </a:pP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Canny</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边缘检测步骤</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971550" lvl="1" indent="-514350">
              <a:spcBef>
                <a:spcPts val="1200"/>
              </a:spcBef>
              <a:buFont typeface="+mj-lt"/>
              <a:buAutoNum type="arabicPeriod" startAt="4"/>
            </a:pPr>
            <a:r>
              <a:rPr kumimoji="1" lang="zh-CN" altLang="en-US" sz="28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rPr>
              <a:t>双阈值筛选边缘</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971550" lvl="1" indent="-514350">
              <a:spcBef>
                <a:spcPts val="1200"/>
              </a:spcBef>
              <a:buFont typeface="+mj-lt"/>
              <a:buAutoNum type="arabicPeriod" startAt="2"/>
            </a:pPr>
            <a:endParaRPr kumimoji="1" lang="en-US" altLang="zh-CN" sz="2800" b="1" dirty="0">
              <a:solidFill>
                <a:schemeClr val="accent1">
                  <a:lumMod val="75000"/>
                </a:schemeClr>
              </a:solidFill>
              <a:latin typeface="Times New Roman" panose="02020503050405090304" charset="0"/>
              <a:ea typeface="宋体" panose="02010600030101010101" pitchFamily="2" charset="-122"/>
              <a:cs typeface="Times New Roman" panose="02020503050405090304" charset="0"/>
              <a:sym typeface="+mn-ea"/>
            </a:endParaRPr>
          </a:p>
        </p:txBody>
      </p:sp>
      <p:sp>
        <p:nvSpPr>
          <p:cNvPr id="4" name="文本框 3">
            <a:extLst>
              <a:ext uri="{FF2B5EF4-FFF2-40B4-BE49-F238E27FC236}">
                <a16:creationId xmlns:a16="http://schemas.microsoft.com/office/drawing/2014/main" id="{91553650-4EAB-A41C-C4D1-812E906008C0}"/>
              </a:ext>
            </a:extLst>
          </p:cNvPr>
          <p:cNvSpPr txBox="1"/>
          <p:nvPr/>
        </p:nvSpPr>
        <p:spPr>
          <a:xfrm>
            <a:off x="384197" y="2355287"/>
            <a:ext cx="8944998" cy="1031051"/>
          </a:xfrm>
          <a:prstGeom prst="rect">
            <a:avLst/>
          </a:prstGeom>
          <a:noFill/>
        </p:spPr>
        <p:txBody>
          <a:bodyPr wrap="square" rtlCol="0">
            <a:spAutoFit/>
          </a:bodyPr>
          <a:lstStyle/>
          <a:p>
            <a:pPr marL="457200" indent="-457200">
              <a:spcBef>
                <a:spcPts val="600"/>
              </a:spcBef>
              <a:buFont typeface="Arial" panose="020B0604020202020204" pitchFamily="34" charset="0"/>
              <a:buChar char="•"/>
            </a:pPr>
            <a:r>
              <a:rPr lang="zh-CN" altLang="en-US" sz="2800" dirty="0">
                <a:latin typeface="宋体" panose="02010600030101010101" pitchFamily="2" charset="-122"/>
                <a:ea typeface="宋体" panose="02010600030101010101" pitchFamily="2" charset="-122"/>
              </a:rPr>
              <a:t>强边缘像素是</a:t>
            </a:r>
            <a:r>
              <a:rPr lang="zh-CN" altLang="en-US" sz="2800" b="1" dirty="0">
                <a:solidFill>
                  <a:schemeClr val="accent1">
                    <a:lumMod val="75000"/>
                  </a:schemeClr>
                </a:solidFill>
                <a:latin typeface="宋体" panose="02010600030101010101" pitchFamily="2" charset="-122"/>
                <a:ea typeface="宋体" panose="02010600030101010101" pitchFamily="2" charset="-122"/>
              </a:rPr>
              <a:t>有效</a:t>
            </a:r>
            <a:r>
              <a:rPr lang="zh-CN" altLang="en-US" sz="2800" dirty="0">
                <a:latin typeface="宋体" panose="02010600030101010101" pitchFamily="2" charset="-122"/>
                <a:ea typeface="宋体" panose="02010600030101010101" pitchFamily="2" charset="-122"/>
              </a:rPr>
              <a:t>边缘像素</a:t>
            </a:r>
            <a:endParaRPr lang="en-US" altLang="zh-CN" sz="2800" dirty="0">
              <a:latin typeface="宋体" panose="02010600030101010101" pitchFamily="2" charset="-122"/>
              <a:ea typeface="宋体" panose="02010600030101010101" pitchFamily="2" charset="-122"/>
            </a:endParaRPr>
          </a:p>
          <a:p>
            <a:pPr marL="457200" indent="-457200">
              <a:spcBef>
                <a:spcPts val="600"/>
              </a:spcBef>
              <a:buFont typeface="Arial" panose="020B0604020202020204" pitchFamily="34" charset="0"/>
              <a:buChar char="•"/>
            </a:pPr>
            <a:r>
              <a:rPr lang="zh-CN" altLang="en-US" sz="2800" dirty="0">
                <a:latin typeface="宋体" panose="02010600030101010101" pitchFamily="2" charset="-122"/>
                <a:ea typeface="宋体" panose="02010600030101010101" pitchFamily="2" charset="-122"/>
              </a:rPr>
              <a:t>但强边缘像素间通常</a:t>
            </a:r>
            <a:r>
              <a:rPr lang="zh-CN" altLang="en-US" sz="2800" b="1" dirty="0">
                <a:solidFill>
                  <a:schemeClr val="accent1">
                    <a:lumMod val="75000"/>
                  </a:schemeClr>
                </a:solidFill>
                <a:latin typeface="宋体" panose="02010600030101010101" pitchFamily="2" charset="-122"/>
                <a:ea typeface="宋体" panose="02010600030101010101" pitchFamily="2" charset="-122"/>
              </a:rPr>
              <a:t>存在缝隙</a:t>
            </a:r>
            <a:r>
              <a:rPr lang="zh-CN" altLang="en-US" sz="2800" dirty="0">
                <a:latin typeface="宋体" panose="02010600030101010101" pitchFamily="2" charset="-122"/>
                <a:ea typeface="宋体" panose="02010600030101010101" pitchFamily="2" charset="-122"/>
              </a:rPr>
              <a:t>，需弱边缘像素补充</a:t>
            </a:r>
            <a:endParaRPr lang="en-US" altLang="zh-CN" sz="2800" dirty="0">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1C329041-464D-B676-D407-E5877E307D90}"/>
                  </a:ext>
                </a:extLst>
              </p:cNvPr>
              <p:cNvSpPr txBox="1"/>
              <p:nvPr/>
            </p:nvSpPr>
            <p:spPr>
              <a:xfrm>
                <a:off x="-48126" y="4048058"/>
                <a:ext cx="8967588" cy="1969770"/>
              </a:xfrm>
              <a:prstGeom prst="rect">
                <a:avLst/>
              </a:prstGeom>
              <a:noFill/>
            </p:spPr>
            <p:txBody>
              <a:bodyPr wrap="square">
                <a:spAutoFit/>
              </a:bodyPr>
              <a:lstStyle/>
              <a:p>
                <a:pPr marL="914400" lvl="1" indent="-457200">
                  <a:spcBef>
                    <a:spcPts val="1800"/>
                  </a:spcBef>
                  <a:buFont typeface="Wingdings" panose="05000000000000000000" pitchFamily="2" charset="2"/>
                  <a:buChar char="Ø"/>
                </a:pPr>
                <a:r>
                  <a:rPr lang="zh-CN" altLang="en-US" sz="2800" dirty="0">
                    <a:latin typeface="宋体" panose="02010600030101010101" pitchFamily="2" charset="-122"/>
                    <a:ea typeface="宋体" panose="02010600030101010101" pitchFamily="2" charset="-122"/>
                  </a:rPr>
                  <a:t>遍历</a:t>
                </a:r>
                <a:r>
                  <a:rPr lang="zh-CN" altLang="en-US" sz="2800" dirty="0">
                    <a:solidFill>
                      <a:srgbClr val="FF0000"/>
                    </a:solidFill>
                    <a:latin typeface="宋体" panose="02010600030101010101" pitchFamily="2" charset="-122"/>
                    <a:ea typeface="宋体" panose="02010600030101010101" pitchFamily="2" charset="-122"/>
                  </a:rPr>
                  <a:t>强边缘</a:t>
                </a:r>
                <a:r>
                  <a:rPr lang="zh-CN" altLang="en-US" sz="2800" dirty="0">
                    <a:latin typeface="宋体" panose="02010600030101010101" pitchFamily="2" charset="-122"/>
                    <a:ea typeface="宋体" panose="02010600030101010101" pitchFamily="2" charset="-122"/>
                  </a:rPr>
                  <a:t>像素</a:t>
                </a:r>
                <a14:m>
                  <m:oMath xmlns:m="http://schemas.openxmlformats.org/officeDocument/2006/math">
                    <m:sSub>
                      <m:sSubPr>
                        <m:ctrlPr>
                          <a:rPr lang="en-US" altLang="zh-CN" sz="2800" i="1" dirty="0">
                            <a:latin typeface="Cambria Math" panose="02040503050406030204" pitchFamily="18" charset="0"/>
                            <a:ea typeface="宋体" panose="02010600030101010101" pitchFamily="2" charset="-122"/>
                          </a:rPr>
                        </m:ctrlPr>
                      </m:sSubPr>
                      <m:e>
                        <m:r>
                          <a:rPr lang="en-US" altLang="zh-CN" sz="2800" i="1" dirty="0">
                            <a:latin typeface="Cambria Math" panose="02040503050406030204" pitchFamily="18" charset="0"/>
                            <a:ea typeface="宋体" panose="02010600030101010101" pitchFamily="2" charset="-122"/>
                          </a:rPr>
                          <m:t>𝑔</m:t>
                        </m:r>
                      </m:e>
                      <m:sub>
                        <m:r>
                          <a:rPr lang="en-US" altLang="zh-CN" sz="2800" i="1" dirty="0">
                            <a:latin typeface="Cambria Math" panose="02040503050406030204" pitchFamily="18" charset="0"/>
                            <a:ea typeface="宋体" panose="02010600030101010101" pitchFamily="2" charset="-122"/>
                          </a:rPr>
                          <m:t>𝑁𝐻</m:t>
                        </m:r>
                      </m:sub>
                    </m:sSub>
                    <m:r>
                      <a:rPr lang="en-US" altLang="zh-CN" sz="2800" i="1" dirty="0">
                        <a:latin typeface="Cambria Math" panose="02040503050406030204" pitchFamily="18" charset="0"/>
                        <a:ea typeface="宋体" panose="02010600030101010101" pitchFamily="2" charset="-122"/>
                      </a:rPr>
                      <m:t>(</m:t>
                    </m:r>
                    <m:r>
                      <a:rPr lang="en-US" altLang="zh-CN" sz="2800" i="1" dirty="0">
                        <a:latin typeface="Cambria Math" panose="02040503050406030204" pitchFamily="18" charset="0"/>
                        <a:ea typeface="宋体" panose="02010600030101010101" pitchFamily="2" charset="-122"/>
                      </a:rPr>
                      <m:t>𝑥</m:t>
                    </m:r>
                    <m:r>
                      <a:rPr lang="en-US" altLang="zh-CN" sz="2800" i="1" dirty="0">
                        <a:latin typeface="Cambria Math" panose="02040503050406030204" pitchFamily="18" charset="0"/>
                        <a:ea typeface="宋体" panose="02010600030101010101" pitchFamily="2" charset="-122"/>
                      </a:rPr>
                      <m:t>,</m:t>
                    </m:r>
                    <m:r>
                      <a:rPr lang="en-US" altLang="zh-CN" sz="2800" i="1" dirty="0">
                        <a:latin typeface="Cambria Math" panose="02040503050406030204" pitchFamily="18" charset="0"/>
                        <a:ea typeface="宋体" panose="02010600030101010101" pitchFamily="2" charset="-122"/>
                      </a:rPr>
                      <m:t>𝑦</m:t>
                    </m:r>
                    <m:r>
                      <a:rPr lang="en-US" altLang="zh-CN" sz="2800" i="1" dirty="0">
                        <a:latin typeface="Cambria Math" panose="02040503050406030204" pitchFamily="18" charset="0"/>
                        <a:ea typeface="宋体" panose="02010600030101010101" pitchFamily="2" charset="-122"/>
                      </a:rPr>
                      <m:t>)</m:t>
                    </m:r>
                  </m:oMath>
                </a14:m>
                <a:r>
                  <a:rPr lang="zh-CN" altLang="en-US" sz="2800" dirty="0">
                    <a:latin typeface="宋体" panose="02010600030101010101" pitchFamily="2" charset="-122"/>
                    <a:ea typeface="宋体" panose="02010600030101010101" pitchFamily="2" charset="-122"/>
                  </a:rPr>
                  <a:t>集合中的所有像素</a:t>
                </a:r>
                <a:r>
                  <a:rPr lang="en-US" altLang="zh-CN" sz="2800" dirty="0">
                    <a:latin typeface="宋体" panose="02010600030101010101" pitchFamily="2" charset="-122"/>
                    <a:ea typeface="宋体" panose="02010600030101010101" pitchFamily="2" charset="-122"/>
                  </a:rPr>
                  <a:t>p</a:t>
                </a:r>
              </a:p>
              <a:p>
                <a:pPr marL="1371600" lvl="2" indent="-457200">
                  <a:spcBef>
                    <a:spcPts val="600"/>
                  </a:spcBef>
                  <a:buFont typeface="Arial" panose="020B0604020202020204" pitchFamily="34" charset="0"/>
                  <a:buChar char="•"/>
                </a:pPr>
                <a:r>
                  <a:rPr lang="zh-CN" altLang="en-US" sz="2800" dirty="0">
                    <a:latin typeface="宋体" panose="02010600030101010101" pitchFamily="2" charset="-122"/>
                    <a:ea typeface="宋体" panose="02010600030101010101" pitchFamily="2" charset="-122"/>
                  </a:rPr>
                  <a:t>强边缘像素</a:t>
                </a:r>
                <a:r>
                  <a:rPr lang="en-US" altLang="zh-CN" sz="2800" dirty="0">
                    <a:latin typeface="宋体" panose="02010600030101010101" pitchFamily="2" charset="-122"/>
                    <a:ea typeface="宋体" panose="02010600030101010101" pitchFamily="2" charset="-122"/>
                  </a:rPr>
                  <a:t>p</a:t>
                </a:r>
                <a:r>
                  <a:rPr lang="zh-CN" altLang="en-US" sz="2800" dirty="0">
                    <a:latin typeface="宋体" panose="02010600030101010101" pitchFamily="2" charset="-122"/>
                    <a:ea typeface="宋体" panose="02010600030101010101" pitchFamily="2" charset="-122"/>
                  </a:rPr>
                  <a:t>周围</a:t>
                </a:r>
                <a:r>
                  <a:rPr lang="en-US" altLang="zh-CN" sz="2800" dirty="0">
                    <a:solidFill>
                      <a:srgbClr val="FF0000"/>
                    </a:solidFill>
                    <a:latin typeface="宋体" panose="02010600030101010101" pitchFamily="2" charset="-122"/>
                    <a:ea typeface="宋体" panose="02010600030101010101" pitchFamily="2" charset="-122"/>
                  </a:rPr>
                  <a:t>8</a:t>
                </a:r>
                <a:r>
                  <a:rPr lang="zh-CN" altLang="en-US" sz="2800" dirty="0">
                    <a:solidFill>
                      <a:srgbClr val="FF0000"/>
                    </a:solidFill>
                    <a:latin typeface="宋体" panose="02010600030101010101" pitchFamily="2" charset="-122"/>
                    <a:ea typeface="宋体" panose="02010600030101010101" pitchFamily="2" charset="-122"/>
                  </a:rPr>
                  <a:t>连通</a:t>
                </a:r>
                <a:r>
                  <a:rPr lang="zh-CN" altLang="en-US" sz="2800" dirty="0">
                    <a:latin typeface="宋体" panose="02010600030101010101" pitchFamily="2" charset="-122"/>
                    <a:ea typeface="宋体" panose="02010600030101010101" pitchFamily="2" charset="-122"/>
                  </a:rPr>
                  <a:t>到的弱边缘像素标记为</a:t>
                </a:r>
                <a:r>
                  <a:rPr lang="zh-CN" altLang="en-US" sz="2800" dirty="0">
                    <a:solidFill>
                      <a:schemeClr val="accent1">
                        <a:lumMod val="75000"/>
                      </a:schemeClr>
                    </a:solidFill>
                    <a:latin typeface="宋体" panose="02010600030101010101" pitchFamily="2" charset="-122"/>
                    <a:ea typeface="宋体" panose="02010600030101010101" pitchFamily="2" charset="-122"/>
                  </a:rPr>
                  <a:t>有效边缘像素</a:t>
                </a:r>
                <a:r>
                  <a:rPr lang="en-US" altLang="zh-CN" sz="2800" dirty="0">
                    <a:solidFill>
                      <a:schemeClr val="accent1">
                        <a:lumMod val="75000"/>
                      </a:schemeClr>
                    </a:solidFill>
                    <a:latin typeface="宋体" panose="02010600030101010101" pitchFamily="2" charset="-122"/>
                    <a:ea typeface="宋体" panose="02010600030101010101" pitchFamily="2" charset="-122"/>
                  </a:rPr>
                  <a:t>1</a:t>
                </a:r>
              </a:p>
              <a:p>
                <a:pPr marL="1371600" lvl="2" indent="-457200">
                  <a:spcBef>
                    <a:spcPts val="600"/>
                  </a:spcBef>
                  <a:buFont typeface="Arial" panose="020B0604020202020204" pitchFamily="34" charset="0"/>
                  <a:buChar char="•"/>
                </a:pPr>
                <a:r>
                  <a:rPr lang="zh-CN" altLang="en-US" sz="2800" dirty="0">
                    <a:latin typeface="宋体" panose="02010600030101010101" pitchFamily="2" charset="-122"/>
                    <a:ea typeface="宋体" panose="02010600030101010101" pitchFamily="2" charset="-122"/>
                  </a:rPr>
                  <a:t>弱边缘像素集合中未被标注有效的像素设置为</a:t>
                </a:r>
                <a:r>
                  <a:rPr lang="en-US" altLang="zh-CN" sz="2800" dirty="0">
                    <a:latin typeface="宋体" panose="02010600030101010101" pitchFamily="2" charset="-122"/>
                    <a:ea typeface="宋体" panose="02010600030101010101" pitchFamily="2" charset="-122"/>
                  </a:rPr>
                  <a:t>0</a:t>
                </a:r>
                <a:endParaRPr lang="zh-CN" altLang="en-US" sz="3200" dirty="0">
                  <a:latin typeface="宋体" panose="02010600030101010101" pitchFamily="2" charset="-122"/>
                  <a:ea typeface="宋体" panose="02010600030101010101" pitchFamily="2" charset="-122"/>
                </a:endParaRPr>
              </a:p>
            </p:txBody>
          </p:sp>
        </mc:Choice>
        <mc:Fallback>
          <p:sp>
            <p:nvSpPr>
              <p:cNvPr id="14" name="文本框 13">
                <a:extLst>
                  <a:ext uri="{FF2B5EF4-FFF2-40B4-BE49-F238E27FC236}">
                    <a16:creationId xmlns:a16="http://schemas.microsoft.com/office/drawing/2014/main" id="{1C329041-464D-B676-D407-E5877E307D90}"/>
                  </a:ext>
                </a:extLst>
              </p:cNvPr>
              <p:cNvSpPr txBox="1">
                <a:spLocks noRot="1" noChangeAspect="1" noMove="1" noResize="1" noEditPoints="1" noAdjustHandles="1" noChangeArrowheads="1" noChangeShapeType="1" noTextEdit="1"/>
              </p:cNvSpPr>
              <p:nvPr/>
            </p:nvSpPr>
            <p:spPr>
              <a:xfrm>
                <a:off x="-48126" y="4048058"/>
                <a:ext cx="8967588" cy="1969770"/>
              </a:xfrm>
              <a:prstGeom prst="rect">
                <a:avLst/>
              </a:prstGeom>
              <a:blipFill>
                <a:blip r:embed="rId4"/>
                <a:stretch>
                  <a:fillRect t="-3715" b="-7740"/>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BAF14CC1-5D5B-5EC8-D326-7DA284F4A6F8}"/>
              </a:ext>
            </a:extLst>
          </p:cNvPr>
          <p:cNvSpPr txBox="1"/>
          <p:nvPr/>
        </p:nvSpPr>
        <p:spPr>
          <a:xfrm>
            <a:off x="6067907" y="3500599"/>
            <a:ext cx="3301673"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如何确定弱边缘像素</a:t>
            </a:r>
            <a:r>
              <a:rPr lang="en-US" altLang="zh-CN" b="1" dirty="0">
                <a:latin typeface="微软雅黑" panose="020B0503020204020204" pitchFamily="34" charset="-122"/>
                <a:ea typeface="微软雅黑" panose="020B0503020204020204" pitchFamily="34" charset="-122"/>
              </a:rPr>
              <a:t>0</a:t>
            </a:r>
            <a:r>
              <a:rPr lang="zh-CN" altLang="en-US" b="1" dirty="0">
                <a:latin typeface="微软雅黑" panose="020B0503020204020204" pitchFamily="34" charset="-122"/>
                <a:ea typeface="微软雅黑" panose="020B0503020204020204" pitchFamily="34" charset="-122"/>
              </a:rPr>
              <a:t>还是</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99642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35CA5-904B-1347-E0AA-47DB2AE80170}"/>
            </a:ext>
          </a:extLst>
        </p:cNvPr>
        <p:cNvGrpSpPr/>
        <p:nvPr/>
      </p:nvGrpSpPr>
      <p:grpSpPr>
        <a:xfrm>
          <a:off x="0" y="0"/>
          <a:ext cx="0" cy="0"/>
          <a:chOff x="0" y="0"/>
          <a:chExt cx="0" cy="0"/>
        </a:xfrm>
      </p:grpSpPr>
      <p:grpSp>
        <p:nvGrpSpPr>
          <p:cNvPr id="22" name="组合 21">
            <a:extLst>
              <a:ext uri="{FF2B5EF4-FFF2-40B4-BE49-F238E27FC236}">
                <a16:creationId xmlns:a16="http://schemas.microsoft.com/office/drawing/2014/main" id="{5D734AEA-9E5A-2259-19C5-F98960D4CE14}"/>
              </a:ext>
            </a:extLst>
          </p:cNvPr>
          <p:cNvGrpSpPr/>
          <p:nvPr/>
        </p:nvGrpSpPr>
        <p:grpSpPr>
          <a:xfrm>
            <a:off x="6484460" y="500380"/>
            <a:ext cx="1839754" cy="1839754"/>
            <a:chOff x="6377899" y="862809"/>
            <a:chExt cx="1839754" cy="1839754"/>
          </a:xfrm>
        </p:grpSpPr>
        <p:pic>
          <p:nvPicPr>
            <p:cNvPr id="18" name="图片 17">
              <a:extLst>
                <a:ext uri="{FF2B5EF4-FFF2-40B4-BE49-F238E27FC236}">
                  <a16:creationId xmlns:a16="http://schemas.microsoft.com/office/drawing/2014/main" id="{2D801D0E-DECF-E2A1-79A5-041B40D14B57}"/>
                </a:ext>
              </a:extLst>
            </p:cNvPr>
            <p:cNvPicPr>
              <a:picLocks noChangeAspect="1"/>
            </p:cNvPicPr>
            <p:nvPr/>
          </p:nvPicPr>
          <p:blipFill>
            <a:blip r:embed="rId3"/>
            <a:stretch>
              <a:fillRect/>
            </a:stretch>
          </p:blipFill>
          <p:spPr>
            <a:xfrm>
              <a:off x="6513068" y="915069"/>
              <a:ext cx="1649490" cy="1733686"/>
            </a:xfrm>
            <a:prstGeom prst="rect">
              <a:avLst/>
            </a:prstGeom>
          </p:spPr>
        </p:pic>
        <p:sp>
          <p:nvSpPr>
            <p:cNvPr id="20" name="椭圆 19">
              <a:extLst>
                <a:ext uri="{FF2B5EF4-FFF2-40B4-BE49-F238E27FC236}">
                  <a16:creationId xmlns:a16="http://schemas.microsoft.com/office/drawing/2014/main" id="{5EAEC1D4-1A96-EA5B-A77C-EBF85FC40471}"/>
                </a:ext>
              </a:extLst>
            </p:cNvPr>
            <p:cNvSpPr/>
            <p:nvPr/>
          </p:nvSpPr>
          <p:spPr>
            <a:xfrm>
              <a:off x="6377899" y="862809"/>
              <a:ext cx="1839754" cy="1839754"/>
            </a:xfrm>
            <a:prstGeom prst="ellipse">
              <a:avLst/>
            </a:prstGeom>
            <a:noFill/>
            <a:ln w="635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a:extLst>
              <a:ext uri="{FF2B5EF4-FFF2-40B4-BE49-F238E27FC236}">
                <a16:creationId xmlns:a16="http://schemas.microsoft.com/office/drawing/2014/main" id="{34A395EF-0A71-7788-8A75-EFBB01D3C2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a:extLst>
              <a:ext uri="{FF2B5EF4-FFF2-40B4-BE49-F238E27FC236}">
                <a16:creationId xmlns:a16="http://schemas.microsoft.com/office/drawing/2014/main" id="{6BBFC132-2070-261C-7604-9424E3CFC1E0}"/>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a:extLst>
              <a:ext uri="{FF2B5EF4-FFF2-40B4-BE49-F238E27FC236}">
                <a16:creationId xmlns:a16="http://schemas.microsoft.com/office/drawing/2014/main" id="{70A08915-151D-FCE7-1250-28208997AFCC}"/>
              </a:ext>
            </a:extLst>
          </p:cNvPr>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The Canny Edge Detector</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a:extLst>
              <a:ext uri="{FF2B5EF4-FFF2-40B4-BE49-F238E27FC236}">
                <a16:creationId xmlns:a16="http://schemas.microsoft.com/office/drawing/2014/main" id="{AB4DC46C-41B0-5933-EC5E-DEEC0A8A6E01}"/>
              </a:ext>
            </a:extLst>
          </p:cNvPr>
          <p:cNvSpPr>
            <a:spLocks noGrp="1"/>
          </p:cNvSpPr>
          <p:nvPr/>
        </p:nvSpPr>
        <p:spPr>
          <a:xfrm>
            <a:off x="442275" y="92387"/>
            <a:ext cx="3192175"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坎尼边缘检测子</a:t>
            </a:r>
          </a:p>
        </p:txBody>
      </p:sp>
      <p:cxnSp>
        <p:nvCxnSpPr>
          <p:cNvPr id="6" name="直线连接符 4">
            <a:extLst>
              <a:ext uri="{FF2B5EF4-FFF2-40B4-BE49-F238E27FC236}">
                <a16:creationId xmlns:a16="http://schemas.microsoft.com/office/drawing/2014/main" id="{8BC56B21-DE7C-8242-8491-E7E64251D134}"/>
              </a:ext>
            </a:extLst>
          </p:cNvPr>
          <p:cNvCxnSpPr/>
          <p:nvPr/>
        </p:nvCxnSpPr>
        <p:spPr>
          <a:xfrm>
            <a:off x="3764690"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3404DFA0-31E5-F457-46B7-B639E80519D9}"/>
              </a:ext>
            </a:extLst>
          </p:cNvPr>
          <p:cNvSpPr txBox="1"/>
          <p:nvPr/>
        </p:nvSpPr>
        <p:spPr>
          <a:xfrm>
            <a:off x="168964" y="3262394"/>
            <a:ext cx="2549629" cy="400110"/>
          </a:xfrm>
          <a:prstGeom prst="rect">
            <a:avLst/>
          </a:prstGeom>
          <a:noFill/>
        </p:spPr>
        <p:txBody>
          <a:bodyPr wrap="square">
            <a:spAutoFit/>
          </a:bodyPr>
          <a:lstStyle/>
          <a:p>
            <a:pPr algn="ctr"/>
            <a:r>
              <a:rPr lang="zh-CN" altLang="en-US" sz="2000" dirty="0">
                <a:latin typeface="宋体" panose="02010600030101010101" pitchFamily="2" charset="-122"/>
                <a:ea typeface="宋体" panose="02010600030101010101" pitchFamily="2" charset="-122"/>
              </a:rPr>
              <a:t>非极大值抑制结果</a:t>
            </a:r>
            <a:endParaRPr lang="zh-CN" altLang="en-US" sz="2000" dirty="0"/>
          </a:p>
        </p:txBody>
      </p:sp>
      <p:sp>
        <p:nvSpPr>
          <p:cNvPr id="15" name="文本框 14">
            <a:extLst>
              <a:ext uri="{FF2B5EF4-FFF2-40B4-BE49-F238E27FC236}">
                <a16:creationId xmlns:a16="http://schemas.microsoft.com/office/drawing/2014/main" id="{39BD73E5-B1AB-9DCA-E6C1-484987EB75F8}"/>
              </a:ext>
            </a:extLst>
          </p:cNvPr>
          <p:cNvSpPr txBox="1"/>
          <p:nvPr/>
        </p:nvSpPr>
        <p:spPr>
          <a:xfrm>
            <a:off x="6513068" y="3269425"/>
            <a:ext cx="2630932" cy="400110"/>
          </a:xfrm>
          <a:prstGeom prst="rect">
            <a:avLst/>
          </a:prstGeom>
          <a:noFill/>
        </p:spPr>
        <p:txBody>
          <a:bodyPr wrap="square">
            <a:spAutoFit/>
          </a:bodyPr>
          <a:lstStyle/>
          <a:p>
            <a:r>
              <a:rPr lang="zh-CN" altLang="en-US" sz="2000" dirty="0">
                <a:latin typeface="宋体" panose="02010600030101010101" pitchFamily="2" charset="-122"/>
                <a:ea typeface="宋体" panose="02010600030101010101" pitchFamily="2" charset="-122"/>
              </a:rPr>
              <a:t>双阈值筛选强弱边缘</a:t>
            </a:r>
            <a:endParaRPr lang="zh-CN" altLang="en-US" sz="2000" dirty="0"/>
          </a:p>
        </p:txBody>
      </p:sp>
      <p:sp>
        <p:nvSpPr>
          <p:cNvPr id="16" name="文本框 15">
            <a:extLst>
              <a:ext uri="{FF2B5EF4-FFF2-40B4-BE49-F238E27FC236}">
                <a16:creationId xmlns:a16="http://schemas.microsoft.com/office/drawing/2014/main" id="{CC32B61D-C750-109E-D1F2-3F8AD2E665A1}"/>
              </a:ext>
            </a:extLst>
          </p:cNvPr>
          <p:cNvSpPr txBox="1"/>
          <p:nvPr/>
        </p:nvSpPr>
        <p:spPr>
          <a:xfrm>
            <a:off x="566217" y="6066679"/>
            <a:ext cx="3312238" cy="369332"/>
          </a:xfrm>
          <a:prstGeom prst="rect">
            <a:avLst/>
          </a:prstGeom>
          <a:noFill/>
        </p:spPr>
        <p:txBody>
          <a:bodyPr wrap="square">
            <a:spAutoFit/>
          </a:bodyPr>
          <a:lstStyle/>
          <a:p>
            <a:pPr algn="ctr"/>
            <a:r>
              <a:rPr lang="zh-CN" altLang="en-US" dirty="0">
                <a:latin typeface="宋体" panose="02010600030101010101" pitchFamily="2" charset="-122"/>
                <a:ea typeface="宋体" panose="02010600030101010101" pitchFamily="2" charset="-122"/>
              </a:rPr>
              <a:t>确定强边缘</a:t>
            </a:r>
            <a:r>
              <a:rPr lang="en-US" altLang="zh-CN" dirty="0">
                <a:latin typeface="宋体" panose="02010600030101010101" pitchFamily="2" charset="-122"/>
                <a:ea typeface="宋体" panose="02010600030101010101" pitchFamily="2" charset="-122"/>
              </a:rPr>
              <a:t>8</a:t>
            </a:r>
            <a:r>
              <a:rPr lang="zh-CN" altLang="en-US" dirty="0">
                <a:latin typeface="宋体" panose="02010600030101010101" pitchFamily="2" charset="-122"/>
                <a:ea typeface="宋体" panose="02010600030101010101" pitchFamily="2" charset="-122"/>
              </a:rPr>
              <a:t>邻居的弱边缘为</a:t>
            </a:r>
            <a:r>
              <a:rPr lang="en-US" altLang="zh-CN" dirty="0">
                <a:latin typeface="宋体" panose="02010600030101010101" pitchFamily="2" charset="-122"/>
                <a:ea typeface="宋体" panose="02010600030101010101" pitchFamily="2" charset="-122"/>
              </a:rPr>
              <a:t>1</a:t>
            </a:r>
            <a:endParaRPr lang="zh-CN" altLang="en-US" dirty="0"/>
          </a:p>
        </p:txBody>
      </p:sp>
      <p:sp>
        <p:nvSpPr>
          <p:cNvPr id="19" name="文本框 18">
            <a:extLst>
              <a:ext uri="{FF2B5EF4-FFF2-40B4-BE49-F238E27FC236}">
                <a16:creationId xmlns:a16="http://schemas.microsoft.com/office/drawing/2014/main" id="{E58A7F75-4FD7-85E8-1BF1-A7923568F8C1}"/>
              </a:ext>
            </a:extLst>
          </p:cNvPr>
          <p:cNvSpPr txBox="1"/>
          <p:nvPr/>
        </p:nvSpPr>
        <p:spPr>
          <a:xfrm>
            <a:off x="6397166" y="6019280"/>
            <a:ext cx="2561131" cy="400110"/>
          </a:xfrm>
          <a:prstGeom prst="rect">
            <a:avLst/>
          </a:prstGeom>
          <a:noFill/>
        </p:spPr>
        <p:txBody>
          <a:bodyPr wrap="square">
            <a:spAutoFit/>
          </a:bodyPr>
          <a:lstStyle/>
          <a:p>
            <a:pPr algn="ctr"/>
            <a:r>
              <a:rPr lang="zh-CN" altLang="en-US" sz="2000" dirty="0">
                <a:latin typeface="宋体" panose="02010600030101010101" pitchFamily="2" charset="-122"/>
                <a:ea typeface="宋体" panose="02010600030101010101" pitchFamily="2" charset="-122"/>
              </a:rPr>
              <a:t>双阈值筛选结果</a:t>
            </a:r>
            <a:endParaRPr lang="zh-CN" altLang="en-US" sz="2000" dirty="0"/>
          </a:p>
        </p:txBody>
      </p:sp>
      <p:pic>
        <p:nvPicPr>
          <p:cNvPr id="7" name="图片 6">
            <a:extLst>
              <a:ext uri="{FF2B5EF4-FFF2-40B4-BE49-F238E27FC236}">
                <a16:creationId xmlns:a16="http://schemas.microsoft.com/office/drawing/2014/main" id="{3EDE257E-7E09-3F87-9F4C-7096F848F99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609202" y="1535846"/>
            <a:ext cx="3903866" cy="2633666"/>
          </a:xfrm>
          <a:prstGeom prst="rect">
            <a:avLst/>
          </a:prstGeom>
        </p:spPr>
      </p:pic>
      <p:grpSp>
        <p:nvGrpSpPr>
          <p:cNvPr id="48" name="组合 47">
            <a:extLst>
              <a:ext uri="{FF2B5EF4-FFF2-40B4-BE49-F238E27FC236}">
                <a16:creationId xmlns:a16="http://schemas.microsoft.com/office/drawing/2014/main" id="{F8BA8455-0E9A-B92D-C4F4-867ADEC47EEC}"/>
              </a:ext>
            </a:extLst>
          </p:cNvPr>
          <p:cNvGrpSpPr/>
          <p:nvPr/>
        </p:nvGrpSpPr>
        <p:grpSpPr>
          <a:xfrm>
            <a:off x="5535323" y="1510380"/>
            <a:ext cx="1989450" cy="1792905"/>
            <a:chOff x="5535323" y="1510380"/>
            <a:chExt cx="1989450" cy="1792905"/>
          </a:xfrm>
        </p:grpSpPr>
        <p:sp>
          <p:nvSpPr>
            <p:cNvPr id="8" name="椭圆 7">
              <a:extLst>
                <a:ext uri="{FF2B5EF4-FFF2-40B4-BE49-F238E27FC236}">
                  <a16:creationId xmlns:a16="http://schemas.microsoft.com/office/drawing/2014/main" id="{755CA26E-03B4-315C-B967-FAA94E90A483}"/>
                </a:ext>
              </a:extLst>
            </p:cNvPr>
            <p:cNvSpPr/>
            <p:nvPr/>
          </p:nvSpPr>
          <p:spPr>
            <a:xfrm>
              <a:off x="5535323" y="1905000"/>
              <a:ext cx="645160" cy="6451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弧形 24">
              <a:extLst>
                <a:ext uri="{FF2B5EF4-FFF2-40B4-BE49-F238E27FC236}">
                  <a16:creationId xmlns:a16="http://schemas.microsoft.com/office/drawing/2014/main" id="{056BD881-30F1-4A45-A79C-072AC9FE6D59}"/>
                </a:ext>
              </a:extLst>
            </p:cNvPr>
            <p:cNvSpPr/>
            <p:nvPr/>
          </p:nvSpPr>
          <p:spPr>
            <a:xfrm rot="16604892">
              <a:off x="5821833" y="1600345"/>
              <a:ext cx="1792905" cy="1612975"/>
            </a:xfrm>
            <a:prstGeom prst="arc">
              <a:avLst>
                <a:gd name="adj1" fmla="val 17826824"/>
                <a:gd name="adj2" fmla="val 0"/>
              </a:avLst>
            </a:prstGeom>
            <a:ln w="12700">
              <a:solidFill>
                <a:srgbClr val="FF0000"/>
              </a:solidFill>
              <a:prstDash val="sysDot"/>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49" name="组合 48">
            <a:extLst>
              <a:ext uri="{FF2B5EF4-FFF2-40B4-BE49-F238E27FC236}">
                <a16:creationId xmlns:a16="http://schemas.microsoft.com/office/drawing/2014/main" id="{CC919FB3-99AC-13C4-AB43-6774015679F4}"/>
              </a:ext>
            </a:extLst>
          </p:cNvPr>
          <p:cNvGrpSpPr/>
          <p:nvPr/>
        </p:nvGrpSpPr>
        <p:grpSpPr>
          <a:xfrm>
            <a:off x="7506655" y="1384565"/>
            <a:ext cx="969030" cy="839302"/>
            <a:chOff x="7506655" y="1384565"/>
            <a:chExt cx="969030" cy="839302"/>
          </a:xfrm>
        </p:grpSpPr>
        <p:sp>
          <p:nvSpPr>
            <p:cNvPr id="27" name="文本框 26">
              <a:extLst>
                <a:ext uri="{FF2B5EF4-FFF2-40B4-BE49-F238E27FC236}">
                  <a16:creationId xmlns:a16="http://schemas.microsoft.com/office/drawing/2014/main" id="{56CD4228-D0A7-1CA3-BACD-FA4D84514593}"/>
                </a:ext>
              </a:extLst>
            </p:cNvPr>
            <p:cNvSpPr txBox="1"/>
            <p:nvPr/>
          </p:nvSpPr>
          <p:spPr>
            <a:xfrm>
              <a:off x="8075136" y="1466737"/>
              <a:ext cx="400549" cy="757130"/>
            </a:xfrm>
            <a:prstGeom prst="rect">
              <a:avLst/>
            </a:prstGeom>
            <a:noFill/>
          </p:spPr>
          <p:txBody>
            <a:bodyPr wrap="square">
              <a:spAutoFit/>
            </a:bodyPr>
            <a:lstStyle/>
            <a:p>
              <a:pPr>
                <a:lnSpc>
                  <a:spcPct val="90000"/>
                </a:lnSpc>
              </a:pPr>
              <a:r>
                <a:rPr lang="zh-CN" altLang="en-US" sz="1600" b="1" dirty="0">
                  <a:latin typeface="微软雅黑" panose="020B0503020204020204" pitchFamily="34" charset="-122"/>
                  <a:ea typeface="微软雅黑" panose="020B0503020204020204" pitchFamily="34" charset="-122"/>
                </a:rPr>
                <a:t>强边缘</a:t>
              </a:r>
            </a:p>
          </p:txBody>
        </p:sp>
        <p:sp>
          <p:nvSpPr>
            <p:cNvPr id="28" name="弧形 27">
              <a:extLst>
                <a:ext uri="{FF2B5EF4-FFF2-40B4-BE49-F238E27FC236}">
                  <a16:creationId xmlns:a16="http://schemas.microsoft.com/office/drawing/2014/main" id="{9E448CCB-C5DE-30BB-9646-3A8912420AB5}"/>
                </a:ext>
              </a:extLst>
            </p:cNvPr>
            <p:cNvSpPr/>
            <p:nvPr/>
          </p:nvSpPr>
          <p:spPr>
            <a:xfrm rot="18018881">
              <a:off x="7724064" y="1167156"/>
              <a:ext cx="500036" cy="934853"/>
            </a:xfrm>
            <a:prstGeom prst="arc">
              <a:avLst>
                <a:gd name="adj1" fmla="val 17826824"/>
                <a:gd name="adj2" fmla="val 840862"/>
              </a:avLst>
            </a:prstGeom>
            <a:ln w="12700">
              <a:solidFill>
                <a:srgbClr val="FF0000"/>
              </a:solidFill>
              <a:prstDash val="soli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50" name="组合 49">
            <a:extLst>
              <a:ext uri="{FF2B5EF4-FFF2-40B4-BE49-F238E27FC236}">
                <a16:creationId xmlns:a16="http://schemas.microsoft.com/office/drawing/2014/main" id="{F6143907-9BE4-905A-0592-C1622BE221C4}"/>
              </a:ext>
            </a:extLst>
          </p:cNvPr>
          <p:cNvGrpSpPr/>
          <p:nvPr/>
        </p:nvGrpSpPr>
        <p:grpSpPr>
          <a:xfrm>
            <a:off x="7648118" y="1528234"/>
            <a:ext cx="543231" cy="1324445"/>
            <a:chOff x="7648118" y="1528234"/>
            <a:chExt cx="543231" cy="1324445"/>
          </a:xfrm>
        </p:grpSpPr>
        <p:sp>
          <p:nvSpPr>
            <p:cNvPr id="29" name="文本框 28">
              <a:extLst>
                <a:ext uri="{FF2B5EF4-FFF2-40B4-BE49-F238E27FC236}">
                  <a16:creationId xmlns:a16="http://schemas.microsoft.com/office/drawing/2014/main" id="{67EEEFB5-36E9-ED41-E070-1FBE5E718F08}"/>
                </a:ext>
              </a:extLst>
            </p:cNvPr>
            <p:cNvSpPr txBox="1"/>
            <p:nvPr/>
          </p:nvSpPr>
          <p:spPr>
            <a:xfrm>
              <a:off x="7677732" y="2095549"/>
              <a:ext cx="400549" cy="757130"/>
            </a:xfrm>
            <a:prstGeom prst="rect">
              <a:avLst/>
            </a:prstGeom>
            <a:noFill/>
          </p:spPr>
          <p:txBody>
            <a:bodyPr wrap="square">
              <a:spAutoFit/>
            </a:bodyPr>
            <a:lstStyle/>
            <a:p>
              <a:pPr>
                <a:lnSpc>
                  <a:spcPct val="90000"/>
                </a:lnSpc>
              </a:pPr>
              <a:r>
                <a:rPr lang="zh-CN" altLang="en-US" sz="1600" b="1" dirty="0">
                  <a:latin typeface="微软雅黑" panose="020B0503020204020204" pitchFamily="34" charset="-122"/>
                  <a:ea typeface="微软雅黑" panose="020B0503020204020204" pitchFamily="34" charset="-122"/>
                </a:rPr>
                <a:t>弱边缘</a:t>
              </a:r>
            </a:p>
          </p:txBody>
        </p:sp>
        <p:sp>
          <p:nvSpPr>
            <p:cNvPr id="30" name="弧形 29">
              <a:extLst>
                <a:ext uri="{FF2B5EF4-FFF2-40B4-BE49-F238E27FC236}">
                  <a16:creationId xmlns:a16="http://schemas.microsoft.com/office/drawing/2014/main" id="{3AB9F08C-EBC2-13A2-2171-8E0535DA71DD}"/>
                </a:ext>
              </a:extLst>
            </p:cNvPr>
            <p:cNvSpPr/>
            <p:nvPr/>
          </p:nvSpPr>
          <p:spPr>
            <a:xfrm rot="18950098" flipH="1">
              <a:off x="7648118" y="1528234"/>
              <a:ext cx="543231" cy="642128"/>
            </a:xfrm>
            <a:prstGeom prst="arc">
              <a:avLst>
                <a:gd name="adj1" fmla="val 17826824"/>
                <a:gd name="adj2" fmla="val 840862"/>
              </a:avLst>
            </a:prstGeom>
            <a:ln w="12700">
              <a:solidFill>
                <a:srgbClr val="FF0000"/>
              </a:solidFill>
              <a:prstDash val="soli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39" name="图片 38">
            <a:extLst>
              <a:ext uri="{FF2B5EF4-FFF2-40B4-BE49-F238E27FC236}">
                <a16:creationId xmlns:a16="http://schemas.microsoft.com/office/drawing/2014/main" id="{EC31F9F5-8A08-E7AB-E947-D0D3CE60FC31}"/>
              </a:ext>
            </a:extLst>
          </p:cNvPr>
          <p:cNvPicPr>
            <a:picLocks noChangeAspect="1"/>
          </p:cNvPicPr>
          <p:nvPr/>
        </p:nvPicPr>
        <p:blipFill>
          <a:blip r:embed="rId6"/>
          <a:stretch>
            <a:fillRect/>
          </a:stretch>
        </p:blipFill>
        <p:spPr>
          <a:xfrm>
            <a:off x="1860407" y="4549193"/>
            <a:ext cx="2549630" cy="1322471"/>
          </a:xfrm>
          <a:prstGeom prst="rect">
            <a:avLst/>
          </a:prstGeom>
        </p:spPr>
      </p:pic>
      <p:pic>
        <p:nvPicPr>
          <p:cNvPr id="37" name="图片 36">
            <a:extLst>
              <a:ext uri="{FF2B5EF4-FFF2-40B4-BE49-F238E27FC236}">
                <a16:creationId xmlns:a16="http://schemas.microsoft.com/office/drawing/2014/main" id="{9795EAAC-2E53-57EF-6229-337CE5127399}"/>
              </a:ext>
            </a:extLst>
          </p:cNvPr>
          <p:cNvPicPr>
            <a:picLocks noChangeAspect="1"/>
          </p:cNvPicPr>
          <p:nvPr/>
        </p:nvPicPr>
        <p:blipFill>
          <a:blip r:embed="rId7"/>
          <a:stretch>
            <a:fillRect/>
          </a:stretch>
        </p:blipFill>
        <p:spPr>
          <a:xfrm>
            <a:off x="109611" y="4526579"/>
            <a:ext cx="1522196" cy="1309796"/>
          </a:xfrm>
          <a:prstGeom prst="rect">
            <a:avLst/>
          </a:prstGeom>
        </p:spPr>
      </p:pic>
      <p:cxnSp>
        <p:nvCxnSpPr>
          <p:cNvPr id="41" name="直接连接符 40">
            <a:extLst>
              <a:ext uri="{FF2B5EF4-FFF2-40B4-BE49-F238E27FC236}">
                <a16:creationId xmlns:a16="http://schemas.microsoft.com/office/drawing/2014/main" id="{45F23F80-EBFF-B7BD-010E-3586389E8A74}"/>
              </a:ext>
            </a:extLst>
          </p:cNvPr>
          <p:cNvCxnSpPr>
            <a:cxnSpLocks/>
          </p:cNvCxnSpPr>
          <p:nvPr/>
        </p:nvCxnSpPr>
        <p:spPr>
          <a:xfrm>
            <a:off x="1784207" y="4663440"/>
            <a:ext cx="0" cy="1192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0BA07AB1-C818-4544-41F9-05FB3FE841BE}"/>
              </a:ext>
            </a:extLst>
          </p:cNvPr>
          <p:cNvPicPr>
            <a:picLocks noChangeAspect="1"/>
          </p:cNvPicPr>
          <p:nvPr/>
        </p:nvPicPr>
        <p:blipFill>
          <a:blip r:embed="rId8"/>
          <a:stretch>
            <a:fillRect/>
          </a:stretch>
        </p:blipFill>
        <p:spPr>
          <a:xfrm>
            <a:off x="4671981" y="4208028"/>
            <a:ext cx="1812479" cy="2543385"/>
          </a:xfrm>
          <a:prstGeom prst="rect">
            <a:avLst/>
          </a:prstGeom>
        </p:spPr>
      </p:pic>
    </p:spTree>
    <p:extLst>
      <p:ext uri="{BB962C8B-B14F-4D97-AF65-F5344CB8AC3E}">
        <p14:creationId xmlns:p14="http://schemas.microsoft.com/office/powerpoint/2010/main" val="198692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500"/>
                                        <p:tgtEl>
                                          <p:spTgt spid="4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par>
                                <p:cTn id="15" presetID="10"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Detection of Edges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边缘检测</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14325" y="1281548"/>
            <a:ext cx="8445478" cy="523220"/>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边缘检测仅是开始</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sp>
        <p:nvSpPr>
          <p:cNvPr id="23" name="文本框 22">
            <a:extLst>
              <a:ext uri="{FF2B5EF4-FFF2-40B4-BE49-F238E27FC236}">
                <a16:creationId xmlns:a16="http://schemas.microsoft.com/office/drawing/2014/main" id="{BE71E612-A35D-4E35-A6EE-ECA80921C139}"/>
              </a:ext>
            </a:extLst>
          </p:cNvPr>
          <p:cNvSpPr txBox="1"/>
          <p:nvPr/>
        </p:nvSpPr>
        <p:spPr>
          <a:xfrm>
            <a:off x="-155554" y="6149333"/>
            <a:ext cx="9187130" cy="369332"/>
          </a:xfrm>
          <a:prstGeom prst="rect">
            <a:avLst/>
          </a:prstGeom>
          <a:noFill/>
        </p:spPr>
        <p:txBody>
          <a:bodyPr wrap="none" rtlCol="0">
            <a:spAutoFit/>
          </a:bodyPr>
          <a:lstStyle/>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原始图像            人类视觉上的图像分割       梯度方法的边缘检测 </a:t>
            </a:r>
          </a:p>
        </p:txBody>
      </p:sp>
      <p:pic>
        <p:nvPicPr>
          <p:cNvPr id="7" name="图片 6">
            <a:extLst>
              <a:ext uri="{FF2B5EF4-FFF2-40B4-BE49-F238E27FC236}">
                <a16:creationId xmlns:a16="http://schemas.microsoft.com/office/drawing/2014/main" id="{491DCCC6-0979-188F-BE63-442DB5870BAF}"/>
              </a:ext>
            </a:extLst>
          </p:cNvPr>
          <p:cNvPicPr>
            <a:picLocks noChangeAspect="1"/>
          </p:cNvPicPr>
          <p:nvPr/>
        </p:nvPicPr>
        <p:blipFill>
          <a:blip r:embed="rId4"/>
          <a:stretch>
            <a:fillRect/>
          </a:stretch>
        </p:blipFill>
        <p:spPr>
          <a:xfrm>
            <a:off x="-74430" y="1832405"/>
            <a:ext cx="9144000" cy="4248645"/>
          </a:xfrm>
          <a:prstGeom prst="rect">
            <a:avLst/>
          </a:prstGeom>
        </p:spPr>
      </p:pic>
    </p:spTree>
    <p:extLst>
      <p:ext uri="{BB962C8B-B14F-4D97-AF65-F5344CB8AC3E}">
        <p14:creationId xmlns:p14="http://schemas.microsoft.com/office/powerpoint/2010/main" val="3178965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8" name="矩形 17"/>
              <p:cNvSpPr/>
              <p:nvPr/>
            </p:nvSpPr>
            <p:spPr>
              <a:xfrm>
                <a:off x="400050" y="1341120"/>
                <a:ext cx="8445478" cy="6770315"/>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图像分割的定义</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457200" indent="-457200" fontAlgn="auto">
                  <a:spcBef>
                    <a:spcPts val="1200"/>
                  </a:spcBef>
                  <a:buFont typeface="Wingdings" panose="05000000000000000000" pitchFamily="2" charset="2"/>
                  <a:buChar char="Ø"/>
                </a:pPr>
                <a14:m>
                  <m:oMath xmlns:m="http://schemas.openxmlformats.org/officeDocument/2006/math">
                    <m:sSubSup>
                      <m:sSubSupPr>
                        <m:ctrlPr>
                          <a:rPr kumimoji="1" lang="en-US" altLang="zh-CN" sz="2400" i="1" smtClean="0">
                            <a:solidFill>
                              <a:schemeClr val="accent1">
                                <a:lumMod val="50000"/>
                              </a:schemeClr>
                            </a:solidFill>
                            <a:latin typeface="Cambria Math" panose="02040503050406030204" pitchFamily="18" charset="0"/>
                            <a:cs typeface="Times New Roman" panose="02020503050405090304" charset="0"/>
                            <a:sym typeface="+mn-ea"/>
                          </a:rPr>
                        </m:ctrlPr>
                      </m:sSubSupPr>
                      <m:e>
                        <m:r>
                          <a:rPr kumimoji="1" lang="en-US" altLang="zh-CN" sz="2400" i="1" smtClean="0">
                            <a:solidFill>
                              <a:schemeClr val="accent1">
                                <a:lumMod val="50000"/>
                              </a:schemeClr>
                            </a:solidFill>
                            <a:latin typeface="Cambria Math" panose="02040503050406030204" pitchFamily="18" charset="0"/>
                            <a:ea typeface="Cambria Math" panose="02040503050406030204" pitchFamily="18" charset="0"/>
                            <a:cs typeface="Times New Roman" panose="02020503050405090304" charset="0"/>
                            <a:sym typeface="+mn-ea"/>
                          </a:rPr>
                          <m:t>∪</m:t>
                        </m:r>
                      </m:e>
                      <m:sub>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𝑖</m:t>
                        </m:r>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=1</m:t>
                        </m:r>
                      </m:sub>
                      <m:sup>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𝑛</m:t>
                        </m:r>
                      </m:sup>
                    </m:sSubSup>
                    <m:sSub>
                      <m:sSubPr>
                        <m:ctrlP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ctrlPr>
                      </m:sSubPr>
                      <m:e>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𝑅</m:t>
                        </m:r>
                      </m:e>
                      <m:sub>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𝑖</m:t>
                        </m:r>
                      </m:sub>
                    </m:sSub>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m:t>
                    </m:r>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𝑅</m:t>
                    </m:r>
                  </m:oMath>
                </a14:m>
                <a:r>
                  <a:rPr kumimoji="1" lang="en-US" altLang="zh-CN" sz="2400" b="0" dirty="0">
                    <a:solidFill>
                      <a:schemeClr val="accent1">
                        <a:lumMod val="50000"/>
                      </a:schemeClr>
                    </a:solidFill>
                    <a:latin typeface="Times New Roman" panose="02020503050405090304" charset="0"/>
                    <a:cs typeface="Times New Roman" panose="02020503050405090304" charset="0"/>
                    <a:sym typeface="+mn-ea"/>
                  </a:rPr>
                  <a:t> </a:t>
                </a:r>
              </a:p>
              <a:p>
                <a:pPr fontAlgn="auto"/>
                <a:r>
                  <a:rPr kumimoji="1" lang="zh-CN" altLang="en-US" sz="2400" b="0" dirty="0">
                    <a:solidFill>
                      <a:srgbClr val="FF0000"/>
                    </a:solidFill>
                    <a:latin typeface="宋体" panose="02010600030101010101" pitchFamily="2" charset="-122"/>
                    <a:ea typeface="宋体" panose="02010600030101010101" pitchFamily="2" charset="-122"/>
                    <a:cs typeface="Times New Roman" panose="02020503050405090304" charset="0"/>
                    <a:sym typeface="+mn-ea"/>
                  </a:rPr>
                  <a:t>  （完备性）</a:t>
                </a:r>
                <a:endParaRPr kumimoji="1" lang="en-US" altLang="zh-CN" sz="2400" b="0" dirty="0">
                  <a:solidFill>
                    <a:srgbClr val="FF0000"/>
                  </a:solidFill>
                  <a:latin typeface="宋体" panose="02010600030101010101" pitchFamily="2" charset="-122"/>
                  <a:ea typeface="宋体" panose="02010600030101010101" pitchFamily="2" charset="-122"/>
                  <a:cs typeface="Times New Roman" panose="02020503050405090304" charset="0"/>
                  <a:sym typeface="+mn-ea"/>
                </a:endParaRPr>
              </a:p>
              <a:p>
                <a:pPr marL="457200" indent="-457200">
                  <a:spcBef>
                    <a:spcPts val="1200"/>
                  </a:spcBef>
                  <a:buFont typeface="Wingdings" panose="05000000000000000000" pitchFamily="2" charset="2"/>
                  <a:buChar char="Ø"/>
                </a:pPr>
                <a:r>
                  <a:rPr kumimoji="1" lang="zh-CN" altLang="en-US" sz="240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每个</a:t>
                </a:r>
                <a14:m>
                  <m:oMath xmlns:m="http://schemas.openxmlformats.org/officeDocument/2006/math">
                    <m:sSub>
                      <m:sSubPr>
                        <m:ctrlP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ctrlPr>
                      </m:sSubPr>
                      <m:e>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𝑅</m:t>
                        </m:r>
                      </m:e>
                      <m:sub>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𝑖</m:t>
                        </m:r>
                      </m:sub>
                    </m:sSub>
                  </m:oMath>
                </a14:m>
                <a:r>
                  <a:rPr kumimoji="1" lang="zh-CN" altLang="en-US" sz="240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都是一个连通集 </a:t>
                </a:r>
                <a:endParaRPr kumimoji="1" lang="en-US" altLang="zh-CN" sz="240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endParaRPr>
              </a:p>
              <a:p>
                <a:r>
                  <a:rPr kumimoji="1" lang="zh-CN" altLang="en-US" sz="2400" dirty="0">
                    <a:solidFill>
                      <a:srgbClr val="FF0000"/>
                    </a:solidFill>
                    <a:latin typeface="宋体" panose="02010600030101010101" pitchFamily="2" charset="-122"/>
                    <a:ea typeface="宋体" panose="02010600030101010101" pitchFamily="2" charset="-122"/>
                    <a:cs typeface="Times New Roman" panose="02020503050405090304" charset="0"/>
                    <a:sym typeface="+mn-ea"/>
                  </a:rPr>
                  <a:t>  （连通性）</a:t>
                </a:r>
                <a:endParaRPr kumimoji="1" lang="en-US" altLang="zh-CN" sz="2400" dirty="0">
                  <a:solidFill>
                    <a:srgbClr val="FF0000"/>
                  </a:solidFill>
                  <a:latin typeface="宋体" panose="02010600030101010101" pitchFamily="2" charset="-122"/>
                  <a:ea typeface="宋体" panose="02010600030101010101" pitchFamily="2" charset="-122"/>
                  <a:cs typeface="Times New Roman" panose="02020503050405090304" charset="0"/>
                  <a:sym typeface="+mn-ea"/>
                </a:endParaRPr>
              </a:p>
              <a:p>
                <a:pPr marL="457200" indent="-457200">
                  <a:spcBef>
                    <a:spcPts val="1200"/>
                  </a:spcBef>
                  <a:buFont typeface="Wingdings" panose="05000000000000000000" pitchFamily="2" charset="2"/>
                  <a:buChar char="Ø"/>
                </a:pPr>
                <a:r>
                  <a:rPr kumimoji="1" lang="zh-CN" altLang="en-US" sz="2400" b="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对所有</a:t>
                </a:r>
                <a14:m>
                  <m:oMath xmlns:m="http://schemas.openxmlformats.org/officeDocument/2006/math">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𝑖</m:t>
                    </m:r>
                  </m:oMath>
                </a14:m>
                <a:r>
                  <a:rPr kumimoji="1" lang="zh-CN" altLang="en-US" sz="2400" b="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和</a:t>
                </a:r>
                <a14:m>
                  <m:oMath xmlns:m="http://schemas.openxmlformats.org/officeDocument/2006/math">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𝑗</m:t>
                    </m:r>
                  </m:oMath>
                </a14:m>
                <a:r>
                  <a:rPr kumimoji="1" lang="zh-CN" altLang="en-US" sz="2400" b="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a:t>
                </a:r>
                <a14:m>
                  <m:oMath xmlns:m="http://schemas.openxmlformats.org/officeDocument/2006/math">
                    <m:r>
                      <a:rPr kumimoji="1" lang="en-US" altLang="zh-CN" sz="2400" i="1">
                        <a:solidFill>
                          <a:schemeClr val="accent1">
                            <a:lumMod val="50000"/>
                          </a:schemeClr>
                        </a:solidFill>
                        <a:latin typeface="Cambria Math" panose="02040503050406030204" pitchFamily="18" charset="0"/>
                        <a:cs typeface="Times New Roman" panose="02020503050405090304" charset="0"/>
                        <a:sym typeface="+mn-ea"/>
                      </a:rPr>
                      <m:t>𝑖</m:t>
                    </m:r>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m:t>
                    </m:r>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𝑗</m:t>
                    </m:r>
                  </m:oMath>
                </a14:m>
                <a:r>
                  <a:rPr kumimoji="1" lang="en-US" altLang="zh-CN" sz="2400" b="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a:t>
                </a:r>
                <a:r>
                  <a:rPr kumimoji="1" lang="en-US" altLang="zh-CN" sz="2400" dirty="0">
                    <a:solidFill>
                      <a:schemeClr val="accent1">
                        <a:lumMod val="50000"/>
                      </a:schemeClr>
                    </a:solidFill>
                    <a:cs typeface="Times New Roman" panose="02020503050405090304" charset="0"/>
                    <a:sym typeface="+mn-ea"/>
                  </a:rPr>
                  <a:t> </a:t>
                </a:r>
                <a14:m>
                  <m:oMath xmlns:m="http://schemas.openxmlformats.org/officeDocument/2006/math">
                    <m:sSub>
                      <m:sSubPr>
                        <m:ctrlP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ctrlPr>
                      </m:sSubPr>
                      <m:e>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𝑅</m:t>
                        </m:r>
                      </m:e>
                      <m:sub>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𝑖</m:t>
                        </m:r>
                      </m:sub>
                    </m:sSub>
                    <m:sSub>
                      <m:sSubPr>
                        <m:ctrlP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ctrlPr>
                      </m:sSubPr>
                      <m:e>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m:t>
                        </m:r>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𝑅</m:t>
                        </m:r>
                      </m:e>
                      <m:sub>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𝑗</m:t>
                        </m:r>
                      </m:sub>
                    </m:sSub>
                    <m:r>
                      <a:rPr kumimoji="1" lang="en-US" altLang="zh-CN" sz="2400" b="0" i="1" smtClean="0">
                        <a:solidFill>
                          <a:schemeClr val="accent1">
                            <a:lumMod val="50000"/>
                          </a:schemeClr>
                        </a:solidFill>
                        <a:latin typeface="Cambria Math" panose="02040503050406030204" pitchFamily="18" charset="0"/>
                        <a:cs typeface="Times New Roman" panose="02020503050405090304" charset="0"/>
                        <a:sym typeface="+mn-ea"/>
                      </a:rPr>
                      <m:t>=</m:t>
                    </m:r>
                    <m:r>
                      <a:rPr kumimoji="1" lang="en-US" altLang="zh-CN" sz="2400" b="0" i="1" smtClean="0">
                        <a:solidFill>
                          <a:schemeClr val="accent1">
                            <a:lumMod val="50000"/>
                          </a:schemeClr>
                        </a:solidFill>
                        <a:latin typeface="Cambria Math" panose="02040503050406030204" pitchFamily="18" charset="0"/>
                        <a:ea typeface="Cambria Math" panose="02040503050406030204" pitchFamily="18" charset="0"/>
                        <a:cs typeface="Times New Roman" panose="02020503050405090304" charset="0"/>
                        <a:sym typeface="+mn-ea"/>
                      </a:rPr>
                      <m:t>∅</m:t>
                    </m:r>
                  </m:oMath>
                </a14:m>
                <a:r>
                  <a:rPr kumimoji="1" lang="en-US" altLang="zh-CN" sz="2400" b="0" dirty="0">
                    <a:solidFill>
                      <a:schemeClr val="accent1">
                        <a:lumMod val="50000"/>
                      </a:schemeClr>
                    </a:solidFill>
                    <a:cs typeface="Times New Roman" panose="02020503050405090304" charset="0"/>
                    <a:sym typeface="+mn-ea"/>
                  </a:rPr>
                  <a:t> </a:t>
                </a:r>
              </a:p>
              <a:p>
                <a:r>
                  <a:rPr kumimoji="1" lang="zh-CN" altLang="en-US" sz="2400" dirty="0">
                    <a:solidFill>
                      <a:srgbClr val="FF0000"/>
                    </a:solidFill>
                    <a:latin typeface="宋体" panose="02010600030101010101" pitchFamily="2" charset="-122"/>
                    <a:ea typeface="宋体" panose="02010600030101010101" pitchFamily="2" charset="-122"/>
                    <a:cs typeface="Times New Roman" panose="02020503050405090304" charset="0"/>
                    <a:sym typeface="+mn-ea"/>
                  </a:rPr>
                  <a:t>  （独立性，各区域互不重叠）</a:t>
                </a:r>
                <a:endParaRPr kumimoji="1" lang="en-US" altLang="zh-CN" sz="2400" b="0" dirty="0">
                  <a:solidFill>
                    <a:srgbClr val="FF0000"/>
                  </a:solidFill>
                  <a:cs typeface="Times New Roman" panose="02020503050405090304" charset="0"/>
                  <a:sym typeface="+mn-ea"/>
                </a:endParaRPr>
              </a:p>
              <a:p>
                <a:pPr marL="457200" indent="-457200" fontAlgn="auto">
                  <a:spcBef>
                    <a:spcPts val="1200"/>
                  </a:spcBef>
                  <a:buFont typeface="Wingdings" panose="05000000000000000000" pitchFamily="2" charset="2"/>
                  <a:buChar char="Ø"/>
                </a:pPr>
                <a:r>
                  <a:rPr kumimoji="1" lang="zh-CN" altLang="en-US" sz="2400" dirty="0">
                    <a:solidFill>
                      <a:schemeClr val="accent1">
                        <a:lumMod val="50000"/>
                      </a:schemeClr>
                    </a:solidFill>
                    <a:ea typeface="宋体" panose="02010600030101010101" pitchFamily="2" charset="-122"/>
                    <a:cs typeface="Times New Roman" panose="02020503050405090304" charset="0"/>
                    <a:sym typeface="+mn-ea"/>
                  </a:rPr>
                  <a:t>对于任意区域</a:t>
                </a:r>
                <a14:m>
                  <m:oMath xmlns:m="http://schemas.openxmlformats.org/officeDocument/2006/math">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𝑖</m:t>
                    </m:r>
                  </m:oMath>
                </a14:m>
                <a:r>
                  <a:rPr kumimoji="1" lang="zh-CN" altLang="en-US" sz="2400" dirty="0">
                    <a:solidFill>
                      <a:schemeClr val="accent1">
                        <a:lumMod val="50000"/>
                      </a:schemeClr>
                    </a:solidFill>
                    <a:ea typeface="宋体" panose="02010600030101010101" pitchFamily="2" charset="-122"/>
                    <a:cs typeface="Times New Roman" panose="02020503050405090304" charset="0"/>
                    <a:sym typeface="+mn-ea"/>
                  </a:rPr>
                  <a:t>，</a:t>
                </a:r>
                <a14:m>
                  <m:oMath xmlns:m="http://schemas.openxmlformats.org/officeDocument/2006/math">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𝑄</m:t>
                    </m:r>
                    <m:d>
                      <m:dPr>
                        <m:ctrlP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dPr>
                      <m:e>
                        <m:sSub>
                          <m:sSubPr>
                            <m:ctrlP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𝑅</m:t>
                            </m:r>
                          </m:e>
                          <m:sub>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𝑖</m:t>
                            </m:r>
                          </m:sub>
                        </m:sSub>
                      </m:e>
                    </m:d>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m:t>
                    </m:r>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𝑇𝑟𝑢𝑒</m:t>
                    </m:r>
                  </m:oMath>
                </a14:m>
                <a:r>
                  <a:rPr kumimoji="1" lang="en-US" altLang="zh-CN" sz="2400" b="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 </a:t>
                </a:r>
              </a:p>
              <a:p>
                <a:pPr fontAlgn="auto"/>
                <a:r>
                  <a:rPr kumimoji="1" lang="zh-CN" altLang="en-US" sz="2400" dirty="0">
                    <a:solidFill>
                      <a:srgbClr val="FF0000"/>
                    </a:solidFill>
                    <a:latin typeface="宋体" panose="02010600030101010101" pitchFamily="2" charset="-122"/>
                    <a:ea typeface="宋体" panose="02010600030101010101" pitchFamily="2" charset="-122"/>
                    <a:cs typeface="Times New Roman" panose="02020503050405090304" charset="0"/>
                    <a:sym typeface="+mn-ea"/>
                  </a:rPr>
                  <a:t>  （单一性：同一区域具有同一性质）</a:t>
                </a:r>
                <a:endParaRPr kumimoji="1" lang="en-US" altLang="zh-CN" sz="2400" dirty="0">
                  <a:solidFill>
                    <a:srgbClr val="FF0000"/>
                  </a:solidFill>
                  <a:latin typeface="宋体" panose="02010600030101010101" pitchFamily="2" charset="-122"/>
                  <a:ea typeface="宋体" panose="02010600030101010101" pitchFamily="2" charset="-122"/>
                  <a:cs typeface="Times New Roman" panose="02020503050405090304" charset="0"/>
                  <a:sym typeface="+mn-ea"/>
                </a:endParaRPr>
              </a:p>
              <a:p>
                <a:pPr marL="457200" indent="-457200" fontAlgn="auto">
                  <a:spcBef>
                    <a:spcPts val="1200"/>
                  </a:spcBef>
                  <a:buFont typeface="Wingdings" panose="05000000000000000000" pitchFamily="2" charset="2"/>
                  <a:buChar char="Ø"/>
                </a:pPr>
                <a:r>
                  <a:rPr kumimoji="1" lang="zh-CN" altLang="en-US" sz="2400" b="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对于任何邻接区域</a:t>
                </a:r>
                <a14:m>
                  <m:oMath xmlns:m="http://schemas.openxmlformats.org/officeDocument/2006/math">
                    <m:sSub>
                      <m:sSubPr>
                        <m:ctrlP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𝑅</m:t>
                        </m:r>
                      </m:e>
                      <m:sub>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𝑖</m:t>
                        </m:r>
                      </m:sub>
                    </m:sSub>
                  </m:oMath>
                </a14:m>
                <a:r>
                  <a:rPr kumimoji="1" lang="zh-CN" altLang="en-US" sz="2400" b="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和</a:t>
                </a:r>
                <a14:m>
                  <m:oMath xmlns:m="http://schemas.openxmlformats.org/officeDocument/2006/math">
                    <m:sSub>
                      <m:sSubPr>
                        <m:ctrlP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𝑅</m:t>
                        </m:r>
                      </m:e>
                      <m: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𝑗</m:t>
                        </m:r>
                      </m:sub>
                    </m:sSub>
                  </m:oMath>
                </a14:m>
                <a:r>
                  <a:rPr kumimoji="1" lang="zh-CN" altLang="en-US" sz="2400" b="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a:t>
                </a:r>
                <a14:m>
                  <m:oMath xmlns:m="http://schemas.openxmlformats.org/officeDocument/2006/math">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𝑄</m:t>
                    </m:r>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m:t>
                    </m:r>
                    <m:sSub>
                      <m:sSubPr>
                        <m:ctrlPr>
                          <a:rPr kumimoji="1"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𝑅</m:t>
                        </m:r>
                      </m:e>
                      <m:sub>
                        <m:r>
                          <a:rPr kumimoji="1"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𝑖</m:t>
                        </m:r>
                      </m:sub>
                    </m:s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m:t>
                    </m:r>
                    <m:sSub>
                      <m:sSubPr>
                        <m:ctrlPr>
                          <a:rPr kumimoji="1"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ctrlPr>
                      </m:sSubPr>
                      <m:e>
                        <m:r>
                          <a:rPr kumimoji="1"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𝑅</m:t>
                        </m:r>
                      </m:e>
                      <m:sub>
                        <m:r>
                          <a:rPr kumimoji="1" lang="en-US" altLang="zh-CN" sz="2400" b="0" i="1"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𝑗</m:t>
                        </m:r>
                      </m:sub>
                    </m:sSub>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m:t>
                    </m:r>
                    <m:r>
                      <a:rPr kumimoji="1" lang="en-US" altLang="zh-CN" sz="2400" b="0" i="1" dirty="0" smtClean="0">
                        <a:solidFill>
                          <a:schemeClr val="accent1">
                            <a:lumMod val="50000"/>
                          </a:schemeClr>
                        </a:solidFill>
                        <a:latin typeface="Cambria Math" panose="02040503050406030204" pitchFamily="18" charset="0"/>
                        <a:ea typeface="宋体" panose="02010600030101010101" pitchFamily="2" charset="-122"/>
                        <a:cs typeface="Times New Roman" panose="02020503050405090304" charset="0"/>
                        <a:sym typeface="+mn-ea"/>
                      </a:rPr>
                      <m:t>𝐹𝑎𝑙𝑠𝑒</m:t>
                    </m:r>
                  </m:oMath>
                </a14:m>
                <a:r>
                  <a:rPr kumimoji="1" lang="en-US" altLang="zh-CN" sz="2400" b="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rPr>
                  <a:t> </a:t>
                </a:r>
                <a:endParaRPr kumimoji="1" lang="en-US" altLang="zh-CN" sz="2400" dirty="0">
                  <a:solidFill>
                    <a:schemeClr val="accent1">
                      <a:lumMod val="50000"/>
                    </a:schemeClr>
                  </a:solidFill>
                  <a:latin typeface="宋体" panose="02010600030101010101" pitchFamily="2" charset="-122"/>
                  <a:ea typeface="宋体" panose="02010600030101010101" pitchFamily="2" charset="-122"/>
                  <a:cs typeface="Times New Roman" panose="02020503050405090304" charset="0"/>
                  <a:sym typeface="+mn-ea"/>
                </a:endParaRPr>
              </a:p>
              <a:p>
                <a:pPr fontAlgn="auto"/>
                <a:r>
                  <a:rPr kumimoji="1" lang="zh-CN" altLang="en-US" sz="2400" dirty="0">
                    <a:solidFill>
                      <a:srgbClr val="FF0000"/>
                    </a:solidFill>
                    <a:latin typeface="宋体" panose="02010600030101010101" pitchFamily="2" charset="-122"/>
                    <a:ea typeface="宋体" panose="02010600030101010101" pitchFamily="2" charset="-122"/>
                    <a:cs typeface="Times New Roman" panose="02020503050405090304" charset="0"/>
                    <a:sym typeface="+mn-ea"/>
                  </a:rPr>
                  <a:t>  （互斥性：不同子区具有某些不同特性）</a:t>
                </a:r>
                <a:endParaRPr kumimoji="1" lang="en-US" altLang="zh-CN" sz="2400" b="0" dirty="0">
                  <a:solidFill>
                    <a:srgbClr val="FF0000"/>
                  </a:solidFill>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b="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b="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mc:Choice>
        <mc:Fallback>
          <p:sp>
            <p:nvSpPr>
              <p:cNvPr id="18" name="矩形 17"/>
              <p:cNvSpPr>
                <a:spLocks noRot="1" noChangeAspect="1" noMove="1" noResize="1" noEditPoints="1" noAdjustHandles="1" noChangeArrowheads="1" noChangeShapeType="1" noTextEdit="1"/>
              </p:cNvSpPr>
              <p:nvPr/>
            </p:nvSpPr>
            <p:spPr>
              <a:xfrm>
                <a:off x="400050" y="1341120"/>
                <a:ext cx="8445478" cy="6770315"/>
              </a:xfrm>
              <a:prstGeom prst="rect">
                <a:avLst/>
              </a:prstGeom>
              <a:blipFill>
                <a:blip r:embed="rId3"/>
                <a:stretch>
                  <a:fillRect l="-1300" t="-1170"/>
                </a:stretch>
              </a:blipFill>
            </p:spPr>
            <p:txBody>
              <a:bodyPr/>
              <a:lstStyle/>
              <a:p>
                <a:r>
                  <a:rPr lang="zh-CN" altLang="en-US">
                    <a:noFill/>
                  </a:rPr>
                  <a:t> </a:t>
                </a:r>
              </a:p>
            </p:txBody>
          </p:sp>
        </mc:Fallback>
      </mc:AlternateContent>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Preliminaries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6045306" y="1412240"/>
            <a:ext cx="2366010" cy="236601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7611734" y="1414780"/>
            <a:ext cx="0" cy="155702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045306" y="2209800"/>
            <a:ext cx="1566428"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874240" y="2198370"/>
            <a:ext cx="0" cy="157988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862810" y="2955290"/>
            <a:ext cx="1548506"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right)">
                                      <p:cBhvr>
                                        <p:cTn id="11" dur="500"/>
                                        <p:tgtEl>
                                          <p:spTgt spid="12"/>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数字图像处理</a:t>
            </a:r>
          </a:p>
        </p:txBody>
      </p:sp>
      <p:cxnSp>
        <p:nvCxnSpPr>
          <p:cNvPr id="11" name="直线连接符 4"/>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Digital Image Processing</a:t>
            </a:r>
          </a:p>
        </p:txBody>
      </p:sp>
      <p:sp>
        <p:nvSpPr>
          <p:cNvPr id="78" name="文本框 77"/>
          <p:cNvSpPr txBox="1"/>
          <p:nvPr/>
        </p:nvSpPr>
        <p:spPr>
          <a:xfrm>
            <a:off x="2613254" y="3168761"/>
            <a:ext cx="4031873" cy="1015663"/>
          </a:xfrm>
          <a:prstGeom prst="rect">
            <a:avLst/>
          </a:prstGeom>
          <a:noFill/>
        </p:spPr>
        <p:txBody>
          <a:bodyPr wrap="none" rtlCol="0">
            <a:spAutoFit/>
          </a:bodyPr>
          <a:lstStyle/>
          <a:p>
            <a:pPr algn="ctr"/>
            <a:r>
              <a:rPr kumimoji="1" lang="zh-CN" altLang="en-US" sz="6000" dirty="0">
                <a:solidFill>
                  <a:schemeClr val="accent1">
                    <a:lumMod val="50000"/>
                  </a:schemeClr>
                </a:solidFill>
                <a:latin typeface="SimHei" charset="-122"/>
                <a:ea typeface="SimHei" charset="-122"/>
                <a:cs typeface="SimHei" charset="-122"/>
              </a:rPr>
              <a:t>连接边缘点</a:t>
            </a:r>
          </a:p>
        </p:txBody>
      </p:sp>
    </p:spTree>
    <p:extLst>
      <p:ext uri="{BB962C8B-B14F-4D97-AF65-F5344CB8AC3E}">
        <p14:creationId xmlns:p14="http://schemas.microsoft.com/office/powerpoint/2010/main" val="26121654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Linking Edge Points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连接边缘点</a:t>
            </a:r>
          </a:p>
        </p:txBody>
      </p:sp>
      <p:cxnSp>
        <p:nvCxnSpPr>
          <p:cNvPr id="6" name="直线连接符 4"/>
          <p:cNvCxnSpPr/>
          <p:nvPr/>
        </p:nvCxnSpPr>
        <p:spPr>
          <a:xfrm>
            <a:off x="29317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445478" cy="3539430"/>
          </a:xfrm>
          <a:prstGeom prst="rect">
            <a:avLst/>
          </a:prstGeom>
        </p:spPr>
        <p:txBody>
          <a:bodyPr wrap="square">
            <a:spAutoFit/>
          </a:bodyPr>
          <a:lstStyle/>
          <a:p>
            <a:pPr marL="342900" indent="-342900" fontAlgn="auto">
              <a:buClr>
                <a:schemeClr val="tx1"/>
              </a:buClr>
              <a:buFont typeface="Wingdings" panose="05000000000000000000" pitchFamily="2" charset="2"/>
              <a:buChar char="n"/>
            </a:pPr>
            <a:r>
              <a:rPr kumimoji="1" lang="zh-CN" altLang="en-US" sz="2800" b="1" dirty="0">
                <a:latin typeface="Times New Roman" panose="02020503050405090304" charset="0"/>
                <a:ea typeface="宋体" panose="02010600030101010101" pitchFamily="2" charset="-122"/>
                <a:cs typeface="Times New Roman" panose="02020503050405090304" charset="0"/>
                <a:sym typeface="+mn-ea"/>
              </a:rPr>
              <a:t>定义</a:t>
            </a:r>
            <a:endParaRPr kumimoji="1" lang="en-US" altLang="zh-CN" sz="2800" b="1" dirty="0">
              <a:latin typeface="Times New Roman" panose="02020503050405090304" charset="0"/>
              <a:ea typeface="宋体" panose="02010600030101010101" pitchFamily="2" charset="-122"/>
              <a:cs typeface="Times New Roman" panose="02020503050405090304" charset="0"/>
              <a:sym typeface="+mn-ea"/>
            </a:endParaRPr>
          </a:p>
          <a:p>
            <a:pPr marL="457200" indent="-457200" fontAlgn="auto">
              <a:buClr>
                <a:schemeClr val="tx1"/>
              </a:buClr>
              <a:buFont typeface="Wingdings" panose="05000000000000000000" pitchFamily="2" charset="2"/>
              <a:buChar char="Ø"/>
            </a:pPr>
            <a:r>
              <a:rPr kumimoji="1" lang="zh-CN" altLang="en-US" sz="2800" dirty="0">
                <a:solidFill>
                  <a:schemeClr val="tx2"/>
                </a:solidFill>
                <a:latin typeface="Times New Roman" panose="02020503050405090304" charset="0"/>
                <a:ea typeface="宋体" panose="02010600030101010101" pitchFamily="2" charset="-122"/>
                <a:cs typeface="Times New Roman" panose="02020503050405090304" charset="0"/>
                <a:sym typeface="+mn-ea"/>
              </a:rPr>
              <a:t>将检测出的断裂的、不连续的边缘点连接成线</a:t>
            </a:r>
            <a:r>
              <a:rPr kumimoji="1" lang="en-US" altLang="zh-CN" sz="2800" dirty="0">
                <a:solidFill>
                  <a:schemeClr val="tx2"/>
                </a:solidFill>
                <a:latin typeface="Times New Roman" panose="02020503050405090304" charset="0"/>
                <a:ea typeface="宋体" panose="02010600030101010101" pitchFamily="2" charset="-122"/>
                <a:cs typeface="Times New Roman" panose="02020503050405090304" charset="0"/>
                <a:sym typeface="+mn-ea"/>
              </a:rPr>
              <a:t>/</a:t>
            </a:r>
            <a:r>
              <a:rPr kumimoji="1" lang="zh-CN" altLang="en-US" sz="2800" dirty="0">
                <a:solidFill>
                  <a:schemeClr val="tx2"/>
                </a:solidFill>
                <a:latin typeface="Times New Roman" panose="02020503050405090304" charset="0"/>
                <a:ea typeface="宋体" panose="02010600030101010101" pitchFamily="2" charset="-122"/>
                <a:cs typeface="Times New Roman" panose="02020503050405090304" charset="0"/>
                <a:sym typeface="+mn-ea"/>
              </a:rPr>
              <a:t>区域的操作</a:t>
            </a:r>
            <a:endParaRPr kumimoji="1" lang="en-US" altLang="zh-CN" sz="2800" dirty="0">
              <a:solidFill>
                <a:schemeClr val="tx2"/>
              </a:solidFill>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Clr>
                <a:schemeClr val="tx1"/>
              </a:buClr>
              <a:buFont typeface="Wingdings" panose="05000000000000000000" pitchFamily="2" charset="2"/>
              <a:buChar char="n"/>
            </a:pPr>
            <a:endParaRPr kumimoji="1" lang="en-US" altLang="zh-CN" sz="2800" b="1"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Clr>
                <a:schemeClr val="tx1"/>
              </a:buClr>
              <a:buFont typeface="Wingdings" panose="05000000000000000000" pitchFamily="2" charset="2"/>
              <a:buChar char="n"/>
            </a:pPr>
            <a:r>
              <a:rPr kumimoji="1" lang="zh-CN" altLang="en-US" sz="2800" b="1" dirty="0">
                <a:latin typeface="Times New Roman" panose="02020503050405090304" charset="0"/>
                <a:ea typeface="宋体" panose="02010600030101010101" pitchFamily="2" charset="-122"/>
                <a:cs typeface="Times New Roman" panose="02020503050405090304" charset="0"/>
                <a:sym typeface="+mn-ea"/>
              </a:rPr>
              <a:t>方法</a:t>
            </a:r>
            <a:endParaRPr kumimoji="1" lang="en-US" altLang="zh-CN" sz="2800" b="1" dirty="0">
              <a:latin typeface="Times New Roman" panose="02020503050405090304" charset="0"/>
              <a:ea typeface="宋体" panose="02010600030101010101" pitchFamily="2" charset="-122"/>
              <a:cs typeface="Times New Roman" panose="02020503050405090304" charset="0"/>
              <a:sym typeface="+mn-ea"/>
            </a:endParaRPr>
          </a:p>
          <a:p>
            <a:pPr marL="457200" indent="-457200" fontAlgn="auto">
              <a:buClr>
                <a:schemeClr val="tx1"/>
              </a:buClr>
              <a:buFont typeface="Wingdings" panose="05000000000000000000" pitchFamily="2" charset="2"/>
              <a:buChar char="Ø"/>
            </a:pPr>
            <a:r>
              <a:rPr kumimoji="1" lang="zh-CN" altLang="en-US" sz="2800" dirty="0">
                <a:solidFill>
                  <a:schemeClr val="tx2"/>
                </a:solidFill>
                <a:latin typeface="Times New Roman" panose="02020503050405090304" charset="0"/>
                <a:ea typeface="宋体" panose="02010600030101010101" pitchFamily="2" charset="-122"/>
                <a:cs typeface="Times New Roman" panose="02020503050405090304" charset="0"/>
                <a:sym typeface="+mn-ea"/>
              </a:rPr>
              <a:t>局部处理方法</a:t>
            </a:r>
            <a:endParaRPr kumimoji="1" lang="en-US" altLang="zh-CN" sz="2800" dirty="0">
              <a:solidFill>
                <a:schemeClr val="tx2"/>
              </a:solidFill>
              <a:latin typeface="Times New Roman" panose="02020503050405090304" charset="0"/>
              <a:ea typeface="宋体" panose="02010600030101010101" pitchFamily="2" charset="-122"/>
              <a:cs typeface="Times New Roman" panose="02020503050405090304" charset="0"/>
              <a:sym typeface="+mn-ea"/>
            </a:endParaRPr>
          </a:p>
          <a:p>
            <a:pPr marL="457200" indent="-457200" fontAlgn="auto">
              <a:buClr>
                <a:schemeClr val="tx1"/>
              </a:buClr>
              <a:buFont typeface="Wingdings" panose="05000000000000000000" pitchFamily="2" charset="2"/>
              <a:buChar char="Ø"/>
            </a:pPr>
            <a:r>
              <a:rPr kumimoji="1" lang="zh-CN" altLang="en-US" sz="2800" dirty="0">
                <a:solidFill>
                  <a:schemeClr val="tx2"/>
                </a:solidFill>
                <a:latin typeface="Times New Roman" panose="02020503050405090304" charset="0"/>
                <a:ea typeface="宋体" panose="02010600030101010101" pitchFamily="2" charset="-122"/>
                <a:cs typeface="Times New Roman" panose="02020503050405090304" charset="0"/>
                <a:sym typeface="+mn-ea"/>
              </a:rPr>
              <a:t>全局处理方法（霍夫变换）</a:t>
            </a:r>
            <a:endParaRPr kumimoji="1" lang="en-US" altLang="zh-CN" sz="2800" dirty="0">
              <a:solidFill>
                <a:schemeClr val="tx2"/>
              </a:solidFill>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spTree>
    <p:extLst>
      <p:ext uri="{BB962C8B-B14F-4D97-AF65-F5344CB8AC3E}">
        <p14:creationId xmlns:p14="http://schemas.microsoft.com/office/powerpoint/2010/main" val="10974930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Linking Edge Points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连接边缘点</a:t>
            </a:r>
          </a:p>
        </p:txBody>
      </p:sp>
      <p:cxnSp>
        <p:nvCxnSpPr>
          <p:cNvPr id="6" name="直线连接符 4"/>
          <p:cNvCxnSpPr/>
          <p:nvPr/>
        </p:nvCxnSpPr>
        <p:spPr>
          <a:xfrm>
            <a:off x="29317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矩形 17"/>
              <p:cNvSpPr/>
              <p:nvPr/>
            </p:nvSpPr>
            <p:spPr>
              <a:xfrm>
                <a:off x="400050" y="1341120"/>
                <a:ext cx="8578850" cy="5330947"/>
              </a:xfrm>
              <a:prstGeom prst="rect">
                <a:avLst/>
              </a:prstGeom>
            </p:spPr>
            <p:txBody>
              <a:bodyPr wrap="square">
                <a:spAutoFit/>
              </a:bodyPr>
              <a:lstStyle/>
              <a:p>
                <a:pPr marL="342900" indent="-342900" fontAlgn="auto">
                  <a:buClr>
                    <a:schemeClr val="tx1"/>
                  </a:buClr>
                  <a:buFont typeface="Wingdings" panose="05000000000000000000" pitchFamily="2" charset="2"/>
                  <a:buChar char="n"/>
                </a:pPr>
                <a:r>
                  <a:rPr kumimoji="1" lang="zh-CN" altLang="en-US" sz="2800" b="1" dirty="0">
                    <a:latin typeface="宋体" panose="02010600030101010101" pitchFamily="2" charset="-122"/>
                    <a:ea typeface="宋体" panose="02010600030101010101" pitchFamily="2" charset="-122"/>
                    <a:cs typeface="Times New Roman" panose="02020503050405090304" charset="0"/>
                    <a:sym typeface="+mn-ea"/>
                  </a:rPr>
                  <a:t>局部处理方法</a:t>
                </a:r>
                <a:endParaRPr kumimoji="1" lang="en-US" altLang="zh-CN" sz="2800" b="1" dirty="0">
                  <a:latin typeface="宋体" panose="02010600030101010101" pitchFamily="2" charset="-122"/>
                  <a:ea typeface="宋体" panose="02010600030101010101" pitchFamily="2" charset="-122"/>
                  <a:cs typeface="Times New Roman" panose="02020503050405090304" charset="0"/>
                  <a:sym typeface="+mn-ea"/>
                </a:endParaRPr>
              </a:p>
              <a:p>
                <a:pPr marL="457200" indent="-457200" fontAlgn="auto">
                  <a:buClr>
                    <a:schemeClr val="tx1"/>
                  </a:buClr>
                  <a:buFont typeface="Wingdings" panose="05000000000000000000" pitchFamily="2" charset="2"/>
                  <a:buChar char="Ø"/>
                </a:pPr>
                <a:r>
                  <a:rPr kumimoji="1" lang="zh-CN" altLang="en-US" sz="2800" dirty="0">
                    <a:solidFill>
                      <a:schemeClr val="tx2"/>
                    </a:solidFill>
                    <a:latin typeface="宋体" panose="02010600030101010101" pitchFamily="2" charset="-122"/>
                    <a:ea typeface="宋体" panose="02010600030101010101" pitchFamily="2" charset="-122"/>
                    <a:cs typeface="Times New Roman" panose="02020503050405090304" charset="0"/>
                    <a:sym typeface="+mn-ea"/>
                  </a:rPr>
                  <a:t>在每一个邻域内分析像素特点，连接</a:t>
                </a:r>
                <a:r>
                  <a:rPr kumimoji="1" lang="zh-CN" altLang="en-US" sz="2800" b="1" dirty="0">
                    <a:solidFill>
                      <a:srgbClr val="FF0000"/>
                    </a:solidFill>
                    <a:latin typeface="宋体" panose="02010600030101010101" pitchFamily="2" charset="-122"/>
                    <a:ea typeface="宋体" panose="02010600030101010101" pitchFamily="2" charset="-122"/>
                    <a:cs typeface="Times New Roman" panose="02020503050405090304" charset="0"/>
                    <a:sym typeface="+mn-ea"/>
                  </a:rPr>
                  <a:t>相似</a:t>
                </a:r>
                <a:r>
                  <a:rPr kumimoji="1" lang="zh-CN" altLang="en-US" sz="2800" dirty="0">
                    <a:solidFill>
                      <a:schemeClr val="tx2"/>
                    </a:solidFill>
                    <a:latin typeface="宋体" panose="02010600030101010101" pitchFamily="2" charset="-122"/>
                    <a:ea typeface="宋体" panose="02010600030101010101" pitchFamily="2" charset="-122"/>
                    <a:cs typeface="Times New Roman" panose="02020503050405090304" charset="0"/>
                    <a:sym typeface="+mn-ea"/>
                  </a:rPr>
                  <a:t>的像素点</a:t>
                </a:r>
                <a:endParaRPr kumimoji="1" lang="en-US" altLang="zh-CN" sz="2800" dirty="0">
                  <a:solidFill>
                    <a:schemeClr val="tx2"/>
                  </a:solidFill>
                  <a:latin typeface="宋体" panose="02010600030101010101" pitchFamily="2" charset="-122"/>
                  <a:ea typeface="宋体" panose="02010600030101010101" pitchFamily="2" charset="-122"/>
                  <a:cs typeface="Times New Roman" panose="02020503050405090304" charset="0"/>
                  <a:sym typeface="+mn-ea"/>
                </a:endParaRPr>
              </a:p>
              <a:p>
                <a:pPr marL="457200" indent="-457200" fontAlgn="auto">
                  <a:buClr>
                    <a:schemeClr val="tx1"/>
                  </a:buClr>
                  <a:buFont typeface="Wingdings" panose="05000000000000000000" pitchFamily="2" charset="2"/>
                  <a:buChar char="Ø"/>
                </a:pPr>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a:p>
                <a:pPr marL="457200" indent="-457200" fontAlgn="auto">
                  <a:buClr>
                    <a:schemeClr val="tx1"/>
                  </a:buClr>
                  <a:buFont typeface="Wingdings" panose="05000000000000000000" pitchFamily="2" charset="2"/>
                  <a:buChar char="Ø"/>
                </a:pPr>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a:p>
                <a:pPr marL="457200" indent="-457200" fontAlgn="auto">
                  <a:buClr>
                    <a:schemeClr val="tx1"/>
                  </a:buClr>
                  <a:buFont typeface="Wingdings" panose="05000000000000000000" pitchFamily="2" charset="2"/>
                  <a:buChar char="Ø"/>
                </a:pPr>
                <a:r>
                  <a:rPr kumimoji="1" lang="zh-CN" altLang="en-US" sz="2800" dirty="0">
                    <a:latin typeface="宋体" panose="02010600030101010101" pitchFamily="2" charset="-122"/>
                    <a:ea typeface="宋体" panose="02010600030101010101" pitchFamily="2" charset="-122"/>
                    <a:cs typeface="Times New Roman" panose="02020503050405090304" charset="0"/>
                    <a:sym typeface="+mn-ea"/>
                  </a:rPr>
                  <a:t>对于以点</a:t>
                </a:r>
                <a14:m>
                  <m:oMath xmlns:m="http://schemas.openxmlformats.org/officeDocument/2006/math">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𝑥</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𝑦</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m:t>
                    </m:r>
                  </m:oMath>
                </a14:m>
                <a:r>
                  <a:rPr kumimoji="1" lang="zh-CN" altLang="en-US" sz="2800" dirty="0">
                    <a:latin typeface="宋体" panose="02010600030101010101" pitchFamily="2" charset="-122"/>
                    <a:ea typeface="宋体" panose="02010600030101010101" pitchFamily="2" charset="-122"/>
                    <a:cs typeface="Times New Roman" panose="02020503050405090304" charset="0"/>
                    <a:sym typeface="+mn-ea"/>
                  </a:rPr>
                  <a:t>的领域</a:t>
                </a:r>
                <a14:m>
                  <m:oMath xmlns:m="http://schemas.openxmlformats.org/officeDocument/2006/math">
                    <m:sSub>
                      <m:sSubPr>
                        <m:ctrlP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ctrlPr>
                      </m:sSubPr>
                      <m:e>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𝑆</m:t>
                        </m:r>
                      </m:e>
                      <m:sub>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𝑥𝑦</m:t>
                        </m:r>
                      </m:sub>
                    </m:sSub>
                    <m:r>
                      <a:rPr kumimoji="1" lang="zh-CN" altLang="en-US" sz="2800" i="1">
                        <a:latin typeface="Cambria Math" panose="02040503050406030204" pitchFamily="18" charset="0"/>
                        <a:ea typeface="Times New Roman" panose="02020503050405090304" charset="0"/>
                        <a:cs typeface="Times New Roman" panose="02020503050405090304" charset="0"/>
                        <a:sym typeface="+mn-ea"/>
                      </a:rPr>
                      <m:t>，</m:t>
                    </m:r>
                  </m:oMath>
                </a14:m>
                <a:r>
                  <a:rPr kumimoji="1" lang="zh-CN" altLang="en-US" sz="2800" dirty="0">
                    <a:latin typeface="宋体" panose="02010600030101010101" pitchFamily="2" charset="-122"/>
                    <a:ea typeface="宋体" panose="02010600030101010101" pitchFamily="2" charset="-122"/>
                    <a:cs typeface="Times New Roman" panose="02020503050405090304" charset="0"/>
                    <a:sym typeface="+mn-ea"/>
                  </a:rPr>
                  <a:t>对于任意一点</a:t>
                </a:r>
                <a14:m>
                  <m:oMath xmlns:m="http://schemas.openxmlformats.org/officeDocument/2006/math">
                    <m:d>
                      <m:dPr>
                        <m:ctrlP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ctrlPr>
                      </m:dPr>
                      <m:e>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𝑠</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𝑡</m:t>
                        </m:r>
                      </m:e>
                    </m:d>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m:t>
                    </m:r>
                    <m:sSub>
                      <m:sSubPr>
                        <m:ctrlP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ctrlPr>
                      </m:sSubPr>
                      <m:e>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𝑆</m:t>
                        </m:r>
                      </m:e>
                      <m:sub>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𝑥𝑦</m:t>
                        </m:r>
                      </m:sub>
                    </m:sSub>
                  </m:oMath>
                </a14:m>
                <a:r>
                  <a:rPr kumimoji="1" lang="zh-CN" altLang="en-US" sz="2800" dirty="0">
                    <a:latin typeface="宋体" panose="02010600030101010101" pitchFamily="2" charset="-122"/>
                    <a:ea typeface="宋体" panose="02010600030101010101" pitchFamily="2" charset="-122"/>
                    <a:cs typeface="Times New Roman" panose="02020503050405090304" charset="0"/>
                    <a:sym typeface="+mn-ea"/>
                  </a:rPr>
                  <a:t>，如果满足</a:t>
                </a:r>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Clr>
                    <a:schemeClr val="tx1"/>
                  </a:buClr>
                  <a:buFont typeface="Wingdings" panose="05000000000000000000" pitchFamily="2" charset="2"/>
                  <a:buChar char="n"/>
                </a:pPr>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Clr>
                    <a:schemeClr val="tx1"/>
                  </a:buClr>
                  <a:buFont typeface="Wingdings" panose="05000000000000000000" pitchFamily="2" charset="2"/>
                  <a:buChar char="n"/>
                </a:pPr>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a:p>
                <a:pPr fontAlgn="auto">
                  <a:buClr>
                    <a:schemeClr val="tx1"/>
                  </a:buClr>
                </a:pPr>
                <a:r>
                  <a:rPr kumimoji="1" lang="en-US" altLang="zh-CN" sz="2800" dirty="0">
                    <a:latin typeface="宋体" panose="02010600030101010101" pitchFamily="2" charset="-122"/>
                    <a:ea typeface="宋体" panose="02010600030101010101" pitchFamily="2" charset="-122"/>
                    <a:cs typeface="Times New Roman" panose="02020503050405090304" charset="0"/>
                    <a:sym typeface="+mn-ea"/>
                  </a:rPr>
                  <a:t>    </a:t>
                </a:r>
                <a:r>
                  <a:rPr kumimoji="1" lang="zh-CN" altLang="en-US" sz="2800" dirty="0">
                    <a:latin typeface="宋体" panose="02010600030101010101" pitchFamily="2" charset="-122"/>
                    <a:ea typeface="宋体" panose="02010600030101010101" pitchFamily="2" charset="-122"/>
                    <a:cs typeface="Times New Roman" panose="02020503050405090304" charset="0"/>
                    <a:sym typeface="+mn-ea"/>
                  </a:rPr>
                  <a:t>则点</a:t>
                </a:r>
                <a14:m>
                  <m:oMath xmlns:m="http://schemas.openxmlformats.org/officeDocument/2006/math">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𝑥</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𝑦</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m:t>
                    </m:r>
                  </m:oMath>
                </a14:m>
                <a:r>
                  <a:rPr kumimoji="1" lang="zh-CN" altLang="en-US" sz="2800" dirty="0">
                    <a:latin typeface="宋体" panose="02010600030101010101" pitchFamily="2" charset="-122"/>
                    <a:ea typeface="宋体" panose="02010600030101010101" pitchFamily="2" charset="-122"/>
                    <a:cs typeface="Times New Roman" panose="02020503050405090304" charset="0"/>
                    <a:sym typeface="+mn-ea"/>
                  </a:rPr>
                  <a:t>应与点</a:t>
                </a:r>
                <a14:m>
                  <m:oMath xmlns:m="http://schemas.openxmlformats.org/officeDocument/2006/math">
                    <m:d>
                      <m:dPr>
                        <m:ctrlPr>
                          <a:rPr kumimoji="1" lang="en-US" altLang="zh-CN" sz="2800" i="1">
                            <a:latin typeface="Cambria Math" panose="02040503050406030204" pitchFamily="18" charset="0"/>
                            <a:ea typeface="Times New Roman" panose="02020503050405090304" charset="0"/>
                            <a:cs typeface="Times New Roman" panose="02020503050405090304" charset="0"/>
                            <a:sym typeface="+mn-ea"/>
                          </a:rPr>
                        </m:ctrlPr>
                      </m:dPr>
                      <m:e>
                        <m:r>
                          <a:rPr kumimoji="1" lang="en-US" altLang="zh-CN" sz="2800" i="1">
                            <a:latin typeface="Cambria Math" panose="02040503050406030204" pitchFamily="18" charset="0"/>
                            <a:ea typeface="Times New Roman" panose="02020503050405090304" charset="0"/>
                            <a:cs typeface="Times New Roman" panose="02020503050405090304" charset="0"/>
                            <a:sym typeface="+mn-ea"/>
                          </a:rPr>
                          <m:t>𝑠</m:t>
                        </m:r>
                        <m:r>
                          <a:rPr kumimoji="1" lang="en-US" altLang="zh-CN" sz="2800" i="1">
                            <a:latin typeface="Cambria Math" panose="02040503050406030204" pitchFamily="18" charset="0"/>
                            <a:ea typeface="Times New Roman" panose="02020503050405090304" charset="0"/>
                            <a:cs typeface="Times New Roman" panose="02020503050405090304" charset="0"/>
                            <a:sym typeface="+mn-ea"/>
                          </a:rPr>
                          <m:t>,</m:t>
                        </m:r>
                        <m:r>
                          <a:rPr kumimoji="1" lang="en-US" altLang="zh-CN" sz="2800" i="1">
                            <a:latin typeface="Cambria Math" panose="02040503050406030204" pitchFamily="18" charset="0"/>
                            <a:ea typeface="Times New Roman" panose="02020503050405090304" charset="0"/>
                            <a:cs typeface="Times New Roman" panose="02020503050405090304" charset="0"/>
                            <a:sym typeface="+mn-ea"/>
                          </a:rPr>
                          <m:t>𝑡</m:t>
                        </m:r>
                      </m:e>
                    </m:d>
                  </m:oMath>
                </a14:m>
                <a:r>
                  <a:rPr kumimoji="1" lang="zh-CN" altLang="en-US" sz="2800" dirty="0">
                    <a:latin typeface="宋体" panose="02010600030101010101" pitchFamily="2" charset="-122"/>
                    <a:ea typeface="宋体" panose="02010600030101010101" pitchFamily="2" charset="-122"/>
                    <a:cs typeface="Times New Roman" panose="02020503050405090304" charset="0"/>
                    <a:sym typeface="+mn-ea"/>
                  </a:rPr>
                  <a:t>相连接。其中</a:t>
                </a:r>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a:p>
                <a:pPr marL="914400" lvl="1" indent="-457200">
                  <a:buClr>
                    <a:schemeClr val="tx1"/>
                  </a:buClr>
                  <a:buFont typeface="Arial" panose="020B0604020202020204" pitchFamily="34" charset="0"/>
                  <a:buChar char="•"/>
                </a:pPr>
                <a14:m>
                  <m:oMath xmlns:m="http://schemas.openxmlformats.org/officeDocument/2006/math">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𝑀</m:t>
                    </m:r>
                    <m:d>
                      <m:dPr>
                        <m:ctrlP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ctrlPr>
                      </m:dPr>
                      <m:e>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𝑥</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𝑦</m:t>
                        </m:r>
                      </m:e>
                    </m:d>
                  </m:oMath>
                </a14:m>
                <a:r>
                  <a:rPr kumimoji="1" lang="zh-CN" altLang="en-US" sz="2800" dirty="0">
                    <a:latin typeface="宋体" panose="02010600030101010101" pitchFamily="2" charset="-122"/>
                    <a:ea typeface="宋体" panose="02010600030101010101" pitchFamily="2" charset="-122"/>
                    <a:cs typeface="Times New Roman" panose="02020503050405090304" charset="0"/>
                    <a:sym typeface="+mn-ea"/>
                  </a:rPr>
                  <a:t>是点</a:t>
                </a:r>
                <a14:m>
                  <m:oMath xmlns:m="http://schemas.openxmlformats.org/officeDocument/2006/math">
                    <m:r>
                      <a:rPr kumimoji="1" lang="en-US" altLang="zh-CN" sz="2800" i="1">
                        <a:latin typeface="Cambria Math" panose="02040503050406030204" pitchFamily="18" charset="0"/>
                        <a:ea typeface="Times New Roman" panose="02020503050405090304" charset="0"/>
                        <a:cs typeface="Times New Roman" panose="02020503050405090304" charset="0"/>
                        <a:sym typeface="+mn-ea"/>
                      </a:rPr>
                      <m:t>(</m:t>
                    </m:r>
                    <m:r>
                      <a:rPr kumimoji="1" lang="en-US" altLang="zh-CN" sz="2800" i="1">
                        <a:latin typeface="Cambria Math" panose="02040503050406030204" pitchFamily="18" charset="0"/>
                        <a:ea typeface="Times New Roman" panose="02020503050405090304" charset="0"/>
                        <a:cs typeface="Times New Roman" panose="02020503050405090304" charset="0"/>
                        <a:sym typeface="+mn-ea"/>
                      </a:rPr>
                      <m:t>𝑥</m:t>
                    </m:r>
                    <m:r>
                      <a:rPr kumimoji="1" lang="en-US" altLang="zh-CN" sz="2800" i="1">
                        <a:latin typeface="Cambria Math" panose="02040503050406030204" pitchFamily="18" charset="0"/>
                        <a:ea typeface="Times New Roman" panose="02020503050405090304" charset="0"/>
                        <a:cs typeface="Times New Roman" panose="02020503050405090304" charset="0"/>
                        <a:sym typeface="+mn-ea"/>
                      </a:rPr>
                      <m:t>,</m:t>
                    </m:r>
                    <m:r>
                      <a:rPr kumimoji="1" lang="en-US" altLang="zh-CN" sz="2800" i="1">
                        <a:latin typeface="Cambria Math" panose="02040503050406030204" pitchFamily="18" charset="0"/>
                        <a:ea typeface="Times New Roman" panose="02020503050405090304" charset="0"/>
                        <a:cs typeface="Times New Roman" panose="02020503050405090304" charset="0"/>
                        <a:sym typeface="+mn-ea"/>
                      </a:rPr>
                      <m:t>𝑦</m:t>
                    </m:r>
                    <m:r>
                      <a:rPr kumimoji="1" lang="en-US" altLang="zh-CN" sz="2800" i="1">
                        <a:latin typeface="Cambria Math" panose="02040503050406030204" pitchFamily="18" charset="0"/>
                        <a:ea typeface="Times New Roman" panose="02020503050405090304" charset="0"/>
                        <a:cs typeface="Times New Roman" panose="02020503050405090304" charset="0"/>
                        <a:sym typeface="+mn-ea"/>
                      </a:rPr>
                      <m:t>)</m:t>
                    </m:r>
                  </m:oMath>
                </a14:m>
                <a:r>
                  <a:rPr kumimoji="1" lang="zh-CN" altLang="en-US" sz="2800" dirty="0">
                    <a:latin typeface="宋体" panose="02010600030101010101" pitchFamily="2" charset="-122"/>
                    <a:ea typeface="宋体" panose="02010600030101010101" pitchFamily="2" charset="-122"/>
                    <a:cs typeface="Times New Roman" panose="02020503050405090304" charset="0"/>
                    <a:sym typeface="+mn-ea"/>
                  </a:rPr>
                  <a:t>所对应的梯度向量幅度</a:t>
                </a:r>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a:p>
                <a:pPr marL="914400" lvl="1" indent="-457200">
                  <a:buClr>
                    <a:schemeClr val="tx1"/>
                  </a:buClr>
                  <a:buFont typeface="Arial" panose="020B0604020202020204" pitchFamily="34" charset="0"/>
                  <a:buChar char="•"/>
                </a:pPr>
                <a14:m>
                  <m:oMath xmlns:m="http://schemas.openxmlformats.org/officeDocument/2006/math">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𝛼</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𝑥</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𝑦</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m:t>
                    </m:r>
                  </m:oMath>
                </a14:m>
                <a:r>
                  <a:rPr kumimoji="1" lang="zh-CN" altLang="en-US" sz="2800" dirty="0">
                    <a:latin typeface="宋体" panose="02010600030101010101" pitchFamily="2" charset="-122"/>
                    <a:ea typeface="宋体" panose="02010600030101010101" pitchFamily="2" charset="-122"/>
                    <a:cs typeface="Times New Roman" panose="02020503050405090304" charset="0"/>
                    <a:sym typeface="+mn-ea"/>
                  </a:rPr>
                  <a:t>是点</a:t>
                </a:r>
                <a14:m>
                  <m:oMath xmlns:m="http://schemas.openxmlformats.org/officeDocument/2006/math">
                    <m:r>
                      <a:rPr kumimoji="1" lang="en-US" altLang="zh-CN" sz="2800" i="1">
                        <a:latin typeface="Cambria Math" panose="02040503050406030204" pitchFamily="18" charset="0"/>
                        <a:ea typeface="Times New Roman" panose="02020503050405090304" charset="0"/>
                        <a:cs typeface="Times New Roman" panose="02020503050405090304" charset="0"/>
                        <a:sym typeface="+mn-ea"/>
                      </a:rPr>
                      <m:t>(</m:t>
                    </m:r>
                    <m:r>
                      <a:rPr kumimoji="1" lang="en-US" altLang="zh-CN" sz="2800" i="1">
                        <a:latin typeface="Cambria Math" panose="02040503050406030204" pitchFamily="18" charset="0"/>
                        <a:ea typeface="Times New Roman" panose="02020503050405090304" charset="0"/>
                        <a:cs typeface="Times New Roman" panose="02020503050405090304" charset="0"/>
                        <a:sym typeface="+mn-ea"/>
                      </a:rPr>
                      <m:t>𝑥</m:t>
                    </m:r>
                    <m:r>
                      <a:rPr kumimoji="1" lang="en-US" altLang="zh-CN" sz="2800" i="1">
                        <a:latin typeface="Cambria Math" panose="02040503050406030204" pitchFamily="18" charset="0"/>
                        <a:ea typeface="Times New Roman" panose="02020503050405090304" charset="0"/>
                        <a:cs typeface="Times New Roman" panose="02020503050405090304" charset="0"/>
                        <a:sym typeface="+mn-ea"/>
                      </a:rPr>
                      <m:t>,</m:t>
                    </m:r>
                    <m:r>
                      <a:rPr kumimoji="1" lang="en-US" altLang="zh-CN" sz="2800" i="1">
                        <a:latin typeface="Cambria Math" panose="02040503050406030204" pitchFamily="18" charset="0"/>
                        <a:ea typeface="Times New Roman" panose="02020503050405090304" charset="0"/>
                        <a:cs typeface="Times New Roman" panose="02020503050405090304" charset="0"/>
                        <a:sym typeface="+mn-ea"/>
                      </a:rPr>
                      <m:t>𝑦</m:t>
                    </m:r>
                    <m:r>
                      <a:rPr kumimoji="1" lang="en-US" altLang="zh-CN" sz="2800" i="1">
                        <a:latin typeface="Cambria Math" panose="02040503050406030204" pitchFamily="18" charset="0"/>
                        <a:ea typeface="Times New Roman" panose="02020503050405090304" charset="0"/>
                        <a:cs typeface="Times New Roman" panose="02020503050405090304" charset="0"/>
                        <a:sym typeface="+mn-ea"/>
                      </a:rPr>
                      <m:t>)</m:t>
                    </m:r>
                  </m:oMath>
                </a14:m>
                <a:r>
                  <a:rPr kumimoji="1" lang="zh-CN" altLang="en-US" sz="2800" dirty="0">
                    <a:latin typeface="宋体" panose="02010600030101010101" pitchFamily="2" charset="-122"/>
                    <a:ea typeface="宋体" panose="02010600030101010101" pitchFamily="2" charset="-122"/>
                    <a:cs typeface="Times New Roman" panose="02020503050405090304" charset="0"/>
                    <a:sym typeface="+mn-ea"/>
                  </a:rPr>
                  <a:t>所对应的梯度向量方向</a:t>
                </a:r>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a:p>
                <a:pPr marL="914400" lvl="1" indent="-457200">
                  <a:buClr>
                    <a:schemeClr val="tx1"/>
                  </a:buClr>
                  <a:buFont typeface="Arial" panose="020B0604020202020204" pitchFamily="34" charset="0"/>
                  <a:buChar char="•"/>
                </a:pPr>
                <a14:m>
                  <m:oMath xmlns:m="http://schemas.openxmlformats.org/officeDocument/2006/math">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𝐸</m:t>
                    </m:r>
                    <m:r>
                      <a:rPr kumimoji="1" lang="zh-CN" altLang="en-US" sz="2800" i="1">
                        <a:latin typeface="Cambria Math" panose="02040503050406030204" pitchFamily="18" charset="0"/>
                        <a:ea typeface="Times New Roman" panose="02020503050405090304" charset="0"/>
                        <a:cs typeface="Times New Roman" panose="02020503050405090304" charset="0"/>
                        <a:sym typeface="+mn-ea"/>
                      </a:rPr>
                      <m:t>、</m:t>
                    </m:r>
                    <m:r>
                      <a:rPr kumimoji="1" lang="en-US" altLang="zh-CN" sz="2800" b="0" i="1" smtClean="0">
                        <a:latin typeface="Cambria Math" panose="02040503050406030204" pitchFamily="18" charset="0"/>
                        <a:ea typeface="Times New Roman" panose="02020503050405090304" charset="0"/>
                        <a:cs typeface="Times New Roman" panose="02020503050405090304" charset="0"/>
                        <a:sym typeface="+mn-ea"/>
                      </a:rPr>
                      <m:t>𝐴</m:t>
                    </m:r>
                    <m:r>
                      <a:rPr kumimoji="1" lang="zh-CN" altLang="en-US" sz="2800" i="1">
                        <a:latin typeface="Cambria Math" panose="02040503050406030204" pitchFamily="18" charset="0"/>
                        <a:ea typeface="Times New Roman" panose="02020503050405090304" charset="0"/>
                        <a:cs typeface="Times New Roman" panose="02020503050405090304" charset="0"/>
                        <a:sym typeface="+mn-ea"/>
                      </a:rPr>
                      <m:t>是</m:t>
                    </m:r>
                  </m:oMath>
                </a14:m>
                <a:r>
                  <a:rPr kumimoji="1" lang="zh-CN" altLang="en-US" sz="2800" dirty="0">
                    <a:latin typeface="宋体" panose="02010600030101010101" pitchFamily="2" charset="-122"/>
                    <a:ea typeface="宋体" panose="02010600030101010101" pitchFamily="2" charset="-122"/>
                    <a:cs typeface="Times New Roman" panose="02020503050405090304" charset="0"/>
                    <a:sym typeface="+mn-ea"/>
                  </a:rPr>
                  <a:t>规定的阈值</a:t>
                </a:r>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p:txBody>
          </p:sp>
        </mc:Choice>
        <mc:Fallback>
          <p:sp>
            <p:nvSpPr>
              <p:cNvPr id="18" name="矩形 17"/>
              <p:cNvSpPr>
                <a:spLocks noRot="1" noChangeAspect="1" noMove="1" noResize="1" noEditPoints="1" noAdjustHandles="1" noChangeArrowheads="1" noChangeShapeType="1" noTextEdit="1"/>
              </p:cNvSpPr>
              <p:nvPr/>
            </p:nvSpPr>
            <p:spPr>
              <a:xfrm>
                <a:off x="400050" y="1341120"/>
                <a:ext cx="8578850" cy="5330947"/>
              </a:xfrm>
              <a:prstGeom prst="rect">
                <a:avLst/>
              </a:prstGeom>
              <a:blipFill>
                <a:blip r:embed="rId4"/>
                <a:stretch>
                  <a:fillRect l="-1279" t="-1144" b="-2059"/>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5AC36734-FD9F-4C64-A231-4B35ED427451}"/>
              </a:ext>
            </a:extLst>
          </p:cNvPr>
          <p:cNvPicPr>
            <a:picLocks noChangeAspect="1"/>
          </p:cNvPicPr>
          <p:nvPr/>
        </p:nvPicPr>
        <p:blipFill>
          <a:blip r:embed="rId5"/>
          <a:stretch>
            <a:fillRect/>
          </a:stretch>
        </p:blipFill>
        <p:spPr>
          <a:xfrm>
            <a:off x="3504088" y="3856712"/>
            <a:ext cx="2941637" cy="479615"/>
          </a:xfrm>
          <a:prstGeom prst="rect">
            <a:avLst/>
          </a:prstGeom>
        </p:spPr>
      </p:pic>
      <p:pic>
        <p:nvPicPr>
          <p:cNvPr id="14" name="图片 13">
            <a:extLst>
              <a:ext uri="{FF2B5EF4-FFF2-40B4-BE49-F238E27FC236}">
                <a16:creationId xmlns:a16="http://schemas.microsoft.com/office/drawing/2014/main" id="{29F85493-5A94-4A7F-90BA-222F7615596D}"/>
              </a:ext>
            </a:extLst>
          </p:cNvPr>
          <p:cNvPicPr>
            <a:picLocks noChangeAspect="1"/>
          </p:cNvPicPr>
          <p:nvPr/>
        </p:nvPicPr>
        <p:blipFill>
          <a:blip r:embed="rId6"/>
          <a:stretch>
            <a:fillRect/>
          </a:stretch>
        </p:blipFill>
        <p:spPr>
          <a:xfrm>
            <a:off x="3593782" y="4336327"/>
            <a:ext cx="2762250" cy="457200"/>
          </a:xfrm>
          <a:prstGeom prst="rect">
            <a:avLst/>
          </a:prstGeom>
        </p:spPr>
      </p:pic>
      <p:sp>
        <p:nvSpPr>
          <p:cNvPr id="4" name="文本框 3">
            <a:extLst>
              <a:ext uri="{FF2B5EF4-FFF2-40B4-BE49-F238E27FC236}">
                <a16:creationId xmlns:a16="http://schemas.microsoft.com/office/drawing/2014/main" id="{7A1CE52B-7CF4-066A-A851-B104B4B31D7D}"/>
              </a:ext>
            </a:extLst>
          </p:cNvPr>
          <p:cNvSpPr txBox="1"/>
          <p:nvPr/>
        </p:nvSpPr>
        <p:spPr>
          <a:xfrm>
            <a:off x="6216650" y="2295138"/>
            <a:ext cx="2852920" cy="725327"/>
          </a:xfrm>
          <a:prstGeom prst="rect">
            <a:avLst/>
          </a:prstGeom>
          <a:noFill/>
        </p:spPr>
        <p:txBody>
          <a:bodyPr wrap="square">
            <a:spAutoFit/>
          </a:bodyPr>
          <a:lstStyle/>
          <a:p>
            <a:pPr algn="ctr" fontAlgn="auto">
              <a:lnSpc>
                <a:spcPct val="120000"/>
              </a:lnSpc>
              <a:buClr>
                <a:schemeClr val="tx1"/>
              </a:buClr>
            </a:pPr>
            <a:r>
              <a:rPr kumimoji="1" lang="zh-CN" altLang="en-US" sz="1800" b="1" dirty="0">
                <a:solidFill>
                  <a:schemeClr val="tx2"/>
                </a:solidFill>
                <a:latin typeface="微软雅黑" panose="020B0503020204020204" pitchFamily="34" charset="-122"/>
                <a:ea typeface="微软雅黑" panose="020B0503020204020204" pitchFamily="34" charset="-122"/>
                <a:cs typeface="Times New Roman" panose="02020503050405090304" charset="0"/>
                <a:sym typeface="+mn-ea"/>
              </a:rPr>
              <a:t>梯度向量</a:t>
            </a:r>
            <a:r>
              <a:rPr kumimoji="1" lang="zh-CN" altLang="en-US" sz="1800" b="1" dirty="0">
                <a:solidFill>
                  <a:srgbClr val="FF0000"/>
                </a:solidFill>
                <a:latin typeface="微软雅黑" panose="020B0503020204020204" pitchFamily="34" charset="-122"/>
                <a:ea typeface="微软雅黑" panose="020B0503020204020204" pitchFamily="34" charset="-122"/>
                <a:cs typeface="Times New Roman" panose="02020503050405090304" charset="0"/>
                <a:sym typeface="+mn-ea"/>
              </a:rPr>
              <a:t>幅值</a:t>
            </a:r>
            <a:r>
              <a:rPr kumimoji="1" lang="zh-CN" altLang="en-US" sz="1800" b="1" dirty="0">
                <a:solidFill>
                  <a:schemeClr val="tx2"/>
                </a:solidFill>
                <a:latin typeface="微软雅黑" panose="020B0503020204020204" pitchFamily="34" charset="-122"/>
                <a:ea typeface="微软雅黑" panose="020B0503020204020204" pitchFamily="34" charset="-122"/>
                <a:cs typeface="Times New Roman" panose="02020503050405090304" charset="0"/>
                <a:sym typeface="+mn-ea"/>
              </a:rPr>
              <a:t>近似</a:t>
            </a:r>
            <a:endParaRPr kumimoji="1" lang="en-US" altLang="zh-CN" sz="1800" b="1" dirty="0">
              <a:solidFill>
                <a:schemeClr val="tx2"/>
              </a:solidFill>
              <a:latin typeface="微软雅黑" panose="020B0503020204020204" pitchFamily="34" charset="-122"/>
              <a:ea typeface="微软雅黑" panose="020B0503020204020204" pitchFamily="34" charset="-122"/>
              <a:cs typeface="Times New Roman" panose="02020503050405090304" charset="0"/>
              <a:sym typeface="+mn-ea"/>
            </a:endParaRPr>
          </a:p>
          <a:p>
            <a:pPr algn="ctr" fontAlgn="auto">
              <a:lnSpc>
                <a:spcPct val="120000"/>
              </a:lnSpc>
              <a:buClr>
                <a:schemeClr val="tx1"/>
              </a:buClr>
            </a:pPr>
            <a:r>
              <a:rPr kumimoji="1" lang="zh-CN" altLang="en-US" sz="1800" b="1" dirty="0">
                <a:solidFill>
                  <a:schemeClr val="tx2"/>
                </a:solidFill>
                <a:latin typeface="微软雅黑" panose="020B0503020204020204" pitchFamily="34" charset="-122"/>
                <a:ea typeface="微软雅黑" panose="020B0503020204020204" pitchFamily="34" charset="-122"/>
                <a:cs typeface="Times New Roman" panose="02020503050405090304" charset="0"/>
                <a:sym typeface="+mn-ea"/>
              </a:rPr>
              <a:t>         梯度向量</a:t>
            </a:r>
            <a:r>
              <a:rPr kumimoji="1" lang="zh-CN" altLang="en-US" sz="1800" b="1" dirty="0">
                <a:solidFill>
                  <a:srgbClr val="FF0000"/>
                </a:solidFill>
                <a:latin typeface="微软雅黑" panose="020B0503020204020204" pitchFamily="34" charset="-122"/>
                <a:ea typeface="微软雅黑" panose="020B0503020204020204" pitchFamily="34" charset="-122"/>
                <a:cs typeface="Times New Roman" panose="02020503050405090304" charset="0"/>
                <a:sym typeface="+mn-ea"/>
              </a:rPr>
              <a:t>方向</a:t>
            </a:r>
            <a:r>
              <a:rPr kumimoji="1" lang="zh-CN" altLang="en-US" sz="1800" b="1" dirty="0">
                <a:solidFill>
                  <a:schemeClr val="tx2"/>
                </a:solidFill>
                <a:latin typeface="微软雅黑" panose="020B0503020204020204" pitchFamily="34" charset="-122"/>
                <a:ea typeface="微软雅黑" panose="020B0503020204020204" pitchFamily="34" charset="-122"/>
                <a:cs typeface="Times New Roman" panose="02020503050405090304" charset="0"/>
                <a:sym typeface="+mn-ea"/>
              </a:rPr>
              <a:t>近似</a:t>
            </a:r>
            <a:endParaRPr kumimoji="1" lang="en-US" altLang="zh-CN" sz="1800" b="1" dirty="0">
              <a:latin typeface="微软雅黑" panose="020B0503020204020204" pitchFamily="34" charset="-122"/>
              <a:ea typeface="微软雅黑" panose="020B0503020204020204" pitchFamily="34" charset="-122"/>
              <a:cs typeface="Times New Roman" panose="02020503050405090304" charset="0"/>
              <a:sym typeface="+mn-ea"/>
            </a:endParaRPr>
          </a:p>
        </p:txBody>
      </p:sp>
    </p:spTree>
    <p:extLst>
      <p:ext uri="{BB962C8B-B14F-4D97-AF65-F5344CB8AC3E}">
        <p14:creationId xmlns:p14="http://schemas.microsoft.com/office/powerpoint/2010/main" val="290408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xEl>
                                              <p:pRg st="9" end="9"/>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Linking Edge Points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连接边缘点</a:t>
            </a:r>
          </a:p>
        </p:txBody>
      </p:sp>
      <p:cxnSp>
        <p:nvCxnSpPr>
          <p:cNvPr id="6" name="直线连接符 4"/>
          <p:cNvCxnSpPr/>
          <p:nvPr/>
        </p:nvCxnSpPr>
        <p:spPr>
          <a:xfrm>
            <a:off x="29317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578850" cy="523220"/>
          </a:xfrm>
          <a:prstGeom prst="rect">
            <a:avLst/>
          </a:prstGeom>
        </p:spPr>
        <p:txBody>
          <a:bodyPr wrap="square">
            <a:spAutoFit/>
          </a:bodyPr>
          <a:lstStyle/>
          <a:p>
            <a:pPr marL="342900" indent="-342900" fontAlgn="auto">
              <a:buClr>
                <a:schemeClr val="tx1"/>
              </a:buClr>
              <a:buFont typeface="Wingdings" panose="05000000000000000000" pitchFamily="2" charset="2"/>
              <a:buChar char="n"/>
            </a:pPr>
            <a:r>
              <a:rPr kumimoji="1" lang="zh-CN" altLang="en-US" sz="2800" b="1" dirty="0">
                <a:latin typeface="Times New Roman" panose="02020503050405090304" charset="0"/>
                <a:ea typeface="宋体" panose="02010600030101010101" pitchFamily="2" charset="-122"/>
                <a:cs typeface="Times New Roman" panose="02020503050405090304" charset="0"/>
                <a:sym typeface="+mn-ea"/>
              </a:rPr>
              <a:t>局部处理方法</a:t>
            </a:r>
            <a:endParaRPr kumimoji="1" lang="en-US" altLang="zh-CN" sz="2800" b="1" dirty="0">
              <a:latin typeface="Times New Roman" panose="02020503050405090304" charset="0"/>
              <a:ea typeface="宋体" panose="02010600030101010101" pitchFamily="2" charset="-122"/>
              <a:cs typeface="Times New Roman" panose="02020503050405090304" charset="0"/>
              <a:sym typeface="+mn-ea"/>
            </a:endParaRPr>
          </a:p>
        </p:txBody>
      </p:sp>
      <p:pic>
        <p:nvPicPr>
          <p:cNvPr id="7" name="图片 6">
            <a:extLst>
              <a:ext uri="{FF2B5EF4-FFF2-40B4-BE49-F238E27FC236}">
                <a16:creationId xmlns:a16="http://schemas.microsoft.com/office/drawing/2014/main" id="{2F27C8BC-419A-4D3D-65B2-8A009DEEC357}"/>
              </a:ext>
            </a:extLst>
          </p:cNvPr>
          <p:cNvPicPr>
            <a:picLocks noChangeAspect="1"/>
          </p:cNvPicPr>
          <p:nvPr/>
        </p:nvPicPr>
        <p:blipFill>
          <a:blip r:embed="rId4"/>
          <a:stretch>
            <a:fillRect/>
          </a:stretch>
        </p:blipFill>
        <p:spPr>
          <a:xfrm>
            <a:off x="847967" y="2029783"/>
            <a:ext cx="7683015" cy="4142420"/>
          </a:xfrm>
          <a:prstGeom prst="rect">
            <a:avLst/>
          </a:prstGeom>
        </p:spPr>
      </p:pic>
    </p:spTree>
    <p:extLst>
      <p:ext uri="{BB962C8B-B14F-4D97-AF65-F5344CB8AC3E}">
        <p14:creationId xmlns:p14="http://schemas.microsoft.com/office/powerpoint/2010/main" val="34105546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Linking Edge Points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连接边缘点</a:t>
            </a:r>
          </a:p>
        </p:txBody>
      </p:sp>
      <p:cxnSp>
        <p:nvCxnSpPr>
          <p:cNvPr id="6" name="直线连接符 4"/>
          <p:cNvCxnSpPr/>
          <p:nvPr/>
        </p:nvCxnSpPr>
        <p:spPr>
          <a:xfrm>
            <a:off x="29317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矩形 17"/>
              <p:cNvSpPr/>
              <p:nvPr/>
            </p:nvSpPr>
            <p:spPr>
              <a:xfrm>
                <a:off x="400049" y="1341120"/>
                <a:ext cx="8368565" cy="5262979"/>
              </a:xfrm>
              <a:prstGeom prst="rect">
                <a:avLst/>
              </a:prstGeom>
            </p:spPr>
            <p:txBody>
              <a:bodyPr wrap="square">
                <a:spAutoFit/>
              </a:bodyPr>
              <a:lstStyle/>
              <a:p>
                <a:pPr marL="342900" indent="-342900" fontAlgn="auto">
                  <a:buClr>
                    <a:schemeClr val="tx1"/>
                  </a:buClr>
                  <a:buFont typeface="Wingdings" panose="05000000000000000000" pitchFamily="2" charset="2"/>
                  <a:buChar char="n"/>
                </a:pPr>
                <a:r>
                  <a:rPr kumimoji="1" lang="zh-CN" altLang="en-US" sz="2800" b="1" dirty="0">
                    <a:latin typeface="Times New Roman" panose="02020503050405090304" charset="0"/>
                    <a:ea typeface="宋体" panose="02010600030101010101" pitchFamily="2" charset="-122"/>
                    <a:cs typeface="Times New Roman" panose="02020503050405090304" charset="0"/>
                    <a:sym typeface="+mn-ea"/>
                  </a:rPr>
                  <a:t>全局处理方法（霍夫变换）</a:t>
                </a:r>
                <a:endParaRPr kumimoji="1" lang="en-US" altLang="zh-CN" sz="2800" b="1" dirty="0">
                  <a:latin typeface="Times New Roman" panose="02020503050405090304" charset="0"/>
                  <a:ea typeface="宋体" panose="02010600030101010101" pitchFamily="2" charset="-122"/>
                  <a:cs typeface="Times New Roman" panose="02020503050405090304" charset="0"/>
                  <a:sym typeface="+mn-ea"/>
                </a:endParaRPr>
              </a:p>
              <a:p>
                <a:pPr marL="457200" indent="-457200" fontAlgn="auto">
                  <a:buClr>
                    <a:schemeClr val="tx1"/>
                  </a:buClr>
                  <a:buFont typeface="Wingdings" panose="05000000000000000000" pitchFamily="2" charset="2"/>
                  <a:buChar char="Ø"/>
                </a:pPr>
                <a:r>
                  <a:rPr kumimoji="1" lang="zh-CN" altLang="en-US" sz="2800" dirty="0">
                    <a:solidFill>
                      <a:schemeClr val="tx2"/>
                    </a:solidFill>
                    <a:latin typeface="Times New Roman" panose="02020503050405090304" charset="0"/>
                    <a:ea typeface="宋体" panose="02010600030101010101" pitchFamily="2" charset="-122"/>
                    <a:cs typeface="Times New Roman" panose="02020503050405090304" charset="0"/>
                    <a:sym typeface="+mn-ea"/>
                  </a:rPr>
                  <a:t>检测像素点是否在规定直线上的方法</a:t>
                </a:r>
                <a:endParaRPr kumimoji="1" lang="en-US" altLang="zh-CN" sz="2800" dirty="0">
                  <a:solidFill>
                    <a:schemeClr val="tx2"/>
                  </a:solidFill>
                  <a:latin typeface="Times New Roman" panose="02020503050405090304" charset="0"/>
                  <a:ea typeface="宋体" panose="02010600030101010101" pitchFamily="2" charset="-122"/>
                  <a:cs typeface="Times New Roman" panose="02020503050405090304" charset="0"/>
                  <a:sym typeface="+mn-ea"/>
                </a:endParaRPr>
              </a:p>
              <a:p>
                <a:pPr marL="457200" indent="-457200" fontAlgn="auto">
                  <a:buClr>
                    <a:schemeClr val="tx1"/>
                  </a:buClr>
                  <a:buFont typeface="Wingdings" panose="05000000000000000000" pitchFamily="2" charset="2"/>
                  <a:buChar char="Ø"/>
                </a:pPr>
                <a:endParaRPr kumimoji="1" lang="en-US" altLang="zh-CN" sz="2800" dirty="0">
                  <a:solidFill>
                    <a:schemeClr val="tx2"/>
                  </a:solidFill>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Clr>
                    <a:schemeClr val="tx1"/>
                  </a:buClr>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任务</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457200" indent="-457200" fontAlgn="auto">
                  <a:buClr>
                    <a:schemeClr val="tx1"/>
                  </a:buClr>
                  <a:buFont typeface="Wingdings" panose="05000000000000000000" pitchFamily="2" charset="2"/>
                  <a:buChar char="Ø"/>
                </a:pPr>
                <a:r>
                  <a:rPr kumimoji="1" lang="zh-CN" altLang="en-US" sz="2800" dirty="0">
                    <a:solidFill>
                      <a:schemeClr val="tx2"/>
                    </a:solidFill>
                    <a:latin typeface="Times New Roman" panose="02020503050405090304" charset="0"/>
                    <a:ea typeface="宋体" panose="02010600030101010101" pitchFamily="2" charset="-122"/>
                    <a:cs typeface="Times New Roman" panose="02020503050405090304" charset="0"/>
                    <a:sym typeface="+mn-ea"/>
                  </a:rPr>
                  <a:t>假设已知图像中的</a:t>
                </a:r>
                <a14:m>
                  <m:oMath xmlns:m="http://schemas.openxmlformats.org/officeDocument/2006/math">
                    <m:r>
                      <a:rPr kumimoji="1" lang="en-US" altLang="zh-CN" sz="2800" b="0" i="1" smtClean="0">
                        <a:solidFill>
                          <a:schemeClr val="tx2"/>
                        </a:solidFill>
                        <a:latin typeface="Cambria Math" panose="02040503050406030204" pitchFamily="18" charset="0"/>
                        <a:ea typeface="Times New Roman" panose="02020503050405090304" charset="0"/>
                        <a:cs typeface="Times New Roman" panose="02020503050405090304" charset="0"/>
                        <a:sym typeface="+mn-ea"/>
                      </a:rPr>
                      <m:t>𝑛</m:t>
                    </m:r>
                  </m:oMath>
                </a14:m>
                <a:r>
                  <a:rPr kumimoji="1" lang="zh-CN" altLang="en-US" sz="2800" dirty="0">
                    <a:solidFill>
                      <a:schemeClr val="tx2"/>
                    </a:solidFill>
                    <a:latin typeface="Times New Roman" panose="02020503050405090304" charset="0"/>
                    <a:ea typeface="宋体" panose="02010600030101010101" pitchFamily="2" charset="-122"/>
                    <a:cs typeface="Times New Roman" panose="02020503050405090304" charset="0"/>
                    <a:sym typeface="+mn-ea"/>
                  </a:rPr>
                  <a:t>个点</a:t>
                </a:r>
                <a:endParaRPr kumimoji="1" lang="en-US" altLang="zh-CN" sz="2800" dirty="0">
                  <a:solidFill>
                    <a:schemeClr val="tx2"/>
                  </a:solidFill>
                  <a:latin typeface="Times New Roman" panose="02020503050405090304" charset="0"/>
                  <a:ea typeface="宋体" panose="02010600030101010101" pitchFamily="2" charset="-122"/>
                  <a:cs typeface="Times New Roman" panose="02020503050405090304" charset="0"/>
                  <a:sym typeface="+mn-ea"/>
                </a:endParaRPr>
              </a:p>
              <a:p>
                <a:pPr marL="457200" indent="-457200" fontAlgn="auto">
                  <a:buClr>
                    <a:schemeClr val="tx1"/>
                  </a:buClr>
                  <a:buFont typeface="Wingdings" panose="05000000000000000000" pitchFamily="2" charset="2"/>
                  <a:buChar char="Ø"/>
                </a:pPr>
                <a:r>
                  <a:rPr kumimoji="1" lang="zh-CN" altLang="en-US" sz="2800" dirty="0">
                    <a:solidFill>
                      <a:schemeClr val="tx2"/>
                    </a:solidFill>
                    <a:latin typeface="Times New Roman" panose="02020503050405090304" charset="0"/>
                    <a:ea typeface="宋体" panose="02010600030101010101" pitchFamily="2" charset="-122"/>
                    <a:cs typeface="Times New Roman" panose="02020503050405090304" charset="0"/>
                    <a:sym typeface="+mn-ea"/>
                  </a:rPr>
                  <a:t>寻找这些点中位于一条直线上的点</a:t>
                </a:r>
                <a:endParaRPr kumimoji="1" lang="en-US" altLang="zh-CN" sz="2800" dirty="0">
                  <a:solidFill>
                    <a:schemeClr val="tx2"/>
                  </a:solidFill>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Clr>
                    <a:schemeClr val="tx1"/>
                  </a:buClr>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Clr>
                    <a:schemeClr val="tx1"/>
                  </a:buClr>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方法</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1</a:t>
                </a:r>
              </a:p>
              <a:p>
                <a:pPr marL="457200" indent="-457200" fontAlgn="auto">
                  <a:buClr>
                    <a:schemeClr val="tx1"/>
                  </a:buClr>
                  <a:buFont typeface="Wingdings" panose="05000000000000000000" pitchFamily="2" charset="2"/>
                  <a:buChar char="Ø"/>
                </a:pPr>
                <a:r>
                  <a:rPr kumimoji="1" lang="zh-CN" altLang="en-US" sz="2800" dirty="0">
                    <a:solidFill>
                      <a:schemeClr val="tx2"/>
                    </a:solidFill>
                    <a:latin typeface="Times New Roman" panose="02020503050405090304" charset="0"/>
                    <a:ea typeface="宋体" panose="02010600030101010101" pitchFamily="2" charset="-122"/>
                    <a:cs typeface="Times New Roman" panose="02020503050405090304" charset="0"/>
                    <a:sym typeface="+mn-ea"/>
                  </a:rPr>
                  <a:t>找到每对点规定的直线</a:t>
                </a:r>
                <a:endParaRPr kumimoji="1" lang="en-US" altLang="zh-CN" sz="2800" dirty="0">
                  <a:solidFill>
                    <a:schemeClr val="tx2"/>
                  </a:solidFill>
                  <a:latin typeface="Times New Roman" panose="02020503050405090304" charset="0"/>
                  <a:ea typeface="宋体" panose="02010600030101010101" pitchFamily="2" charset="-122"/>
                  <a:cs typeface="Times New Roman" panose="02020503050405090304" charset="0"/>
                  <a:sym typeface="+mn-ea"/>
                </a:endParaRPr>
              </a:p>
              <a:p>
                <a:pPr marL="457200" indent="-457200" fontAlgn="auto">
                  <a:buClr>
                    <a:schemeClr val="tx1"/>
                  </a:buClr>
                  <a:buFont typeface="Wingdings" panose="05000000000000000000" pitchFamily="2" charset="2"/>
                  <a:buChar char="Ø"/>
                </a:pPr>
                <a:r>
                  <a:rPr kumimoji="1" lang="zh-CN" altLang="en-US" sz="2800" dirty="0">
                    <a:solidFill>
                      <a:schemeClr val="tx2"/>
                    </a:solidFill>
                    <a:latin typeface="Times New Roman" panose="02020503050405090304" charset="0"/>
                    <a:ea typeface="宋体" panose="02010600030101010101" pitchFamily="2" charset="-122"/>
                    <a:cs typeface="Times New Roman" panose="02020503050405090304" charset="0"/>
                    <a:sym typeface="+mn-ea"/>
                  </a:rPr>
                  <a:t>然后判断剩余的点是否在直线上</a:t>
                </a:r>
                <a:endParaRPr kumimoji="1" lang="en-US" altLang="zh-CN" sz="2800" dirty="0">
                  <a:solidFill>
                    <a:schemeClr val="tx2"/>
                  </a:solidFill>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Clr>
                    <a:schemeClr val="tx1"/>
                  </a:buClr>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Clr>
                    <a:schemeClr val="tx1"/>
                  </a:buClr>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mc:Choice>
        <mc:Fallback>
          <p:sp>
            <p:nvSpPr>
              <p:cNvPr id="18" name="矩形 17"/>
              <p:cNvSpPr>
                <a:spLocks noRot="1" noChangeAspect="1" noMove="1" noResize="1" noEditPoints="1" noAdjustHandles="1" noChangeArrowheads="1" noChangeShapeType="1" noTextEdit="1"/>
              </p:cNvSpPr>
              <p:nvPr/>
            </p:nvSpPr>
            <p:spPr>
              <a:xfrm>
                <a:off x="400049" y="1341120"/>
                <a:ext cx="8368565" cy="5262979"/>
              </a:xfrm>
              <a:prstGeom prst="rect">
                <a:avLst/>
              </a:prstGeom>
              <a:blipFill>
                <a:blip r:embed="rId4"/>
                <a:stretch>
                  <a:fillRect l="-1312" t="-1506"/>
                </a:stretch>
              </a:blipFill>
            </p:spPr>
            <p:txBody>
              <a:bodyPr/>
              <a:lstStyle/>
              <a:p>
                <a:r>
                  <a:rPr lang="zh-CN" altLang="en-US">
                    <a:noFill/>
                  </a:rPr>
                  <a:t> </a:t>
                </a:r>
              </a:p>
            </p:txBody>
          </p:sp>
        </mc:Fallback>
      </mc:AlternateContent>
      <p:sp>
        <p:nvSpPr>
          <p:cNvPr id="2" name="乘号 1">
            <a:extLst>
              <a:ext uri="{FF2B5EF4-FFF2-40B4-BE49-F238E27FC236}">
                <a16:creationId xmlns:a16="http://schemas.microsoft.com/office/drawing/2014/main" id="{BA05422B-1701-4F3E-8A5D-3F5FC55FF425}"/>
              </a:ext>
            </a:extLst>
          </p:cNvPr>
          <p:cNvSpPr/>
          <p:nvPr/>
        </p:nvSpPr>
        <p:spPr>
          <a:xfrm rot="20890160">
            <a:off x="5867511" y="4521733"/>
            <a:ext cx="1536878" cy="1374421"/>
          </a:xfrm>
          <a:prstGeom prst="mathMultiply">
            <a:avLst>
              <a:gd name="adj1" fmla="val 459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C3DCF1D8-29C8-4F96-97D3-EB6A94D21E9E}"/>
                  </a:ext>
                </a:extLst>
              </p:cNvPr>
              <p:cNvSpPr txBox="1"/>
              <p:nvPr/>
            </p:nvSpPr>
            <p:spPr>
              <a:xfrm>
                <a:off x="4802712" y="5897258"/>
                <a:ext cx="4057970" cy="461665"/>
              </a:xfrm>
              <a:prstGeom prst="rect">
                <a:avLst/>
              </a:prstGeom>
              <a:noFill/>
            </p:spPr>
            <p:txBody>
              <a:bodyPr wrap="none" rtlCol="0">
                <a:spAutoFit/>
              </a:bodyPr>
              <a:lstStyle/>
              <a:p>
                <a:r>
                  <a:rPr lang="zh-CN" altLang="en-US" sz="2400" dirty="0">
                    <a:solidFill>
                      <a:srgbClr val="FF0000"/>
                    </a:solidFill>
                    <a:latin typeface="宋体" panose="02010600030101010101" pitchFamily="2" charset="-122"/>
                    <a:ea typeface="宋体" panose="02010600030101010101" pitchFamily="2" charset="-122"/>
                  </a:rPr>
                  <a:t>计算复杂度</a:t>
                </a:r>
                <a14:m>
                  <m:oMath xmlns:m="http://schemas.openxmlformats.org/officeDocument/2006/math">
                    <m:r>
                      <a:rPr lang="en-US" altLang="zh-CN" sz="2400" b="0" i="1" smtClean="0">
                        <a:solidFill>
                          <a:srgbClr val="FF0000"/>
                        </a:solidFill>
                        <a:latin typeface="Cambria Math" panose="02040503050406030204" pitchFamily="18" charset="0"/>
                      </a:rPr>
                      <m:t>𝑂</m:t>
                    </m:r>
                    <m:d>
                      <m:dPr>
                        <m:ctrlPr>
                          <a:rPr lang="en-US" altLang="zh-CN" sz="2400" b="0" i="1" smtClean="0">
                            <a:solidFill>
                              <a:srgbClr val="FF0000"/>
                            </a:solidFill>
                            <a:latin typeface="Cambria Math" panose="02040503050406030204" pitchFamily="18" charset="0"/>
                          </a:rPr>
                        </m:ctrlPr>
                      </m:dPr>
                      <m:e>
                        <m:sSup>
                          <m:sSupPr>
                            <m:ctrlPr>
                              <a:rPr lang="en-US" altLang="zh-CN" sz="2400" b="0" i="1" smtClean="0">
                                <a:solidFill>
                                  <a:srgbClr val="FF0000"/>
                                </a:solidFill>
                                <a:latin typeface="Cambria Math" panose="02040503050406030204" pitchFamily="18" charset="0"/>
                              </a:rPr>
                            </m:ctrlPr>
                          </m:sSupPr>
                          <m:e>
                            <m:r>
                              <a:rPr lang="en-US" altLang="zh-CN" sz="2400" b="0" i="1" smtClean="0">
                                <a:solidFill>
                                  <a:srgbClr val="FF0000"/>
                                </a:solidFill>
                                <a:latin typeface="Cambria Math" panose="02040503050406030204" pitchFamily="18" charset="0"/>
                              </a:rPr>
                              <m:t>𝑛</m:t>
                            </m:r>
                          </m:e>
                          <m:sup>
                            <m:r>
                              <a:rPr lang="en-US" altLang="zh-CN" sz="2400" b="0" i="1" smtClean="0">
                                <a:solidFill>
                                  <a:srgbClr val="FF0000"/>
                                </a:solidFill>
                                <a:latin typeface="Cambria Math" panose="02040503050406030204" pitchFamily="18" charset="0"/>
                              </a:rPr>
                              <m:t>3</m:t>
                            </m:r>
                          </m:sup>
                        </m:sSup>
                      </m:e>
                    </m:d>
                  </m:oMath>
                </a14:m>
                <a:r>
                  <a:rPr lang="zh-CN" altLang="en-US" sz="2400" dirty="0">
                    <a:solidFill>
                      <a:srgbClr val="FF0000"/>
                    </a:solidFill>
                    <a:latin typeface="宋体" panose="02010600030101010101" pitchFamily="2" charset="-122"/>
                    <a:ea typeface="宋体" panose="02010600030101010101" pitchFamily="2" charset="-122"/>
                  </a:rPr>
                  <a:t>，太复杂！</a:t>
                </a:r>
              </a:p>
            </p:txBody>
          </p:sp>
        </mc:Choice>
        <mc:Fallback>
          <p:sp>
            <p:nvSpPr>
              <p:cNvPr id="4" name="文本框 3">
                <a:extLst>
                  <a:ext uri="{FF2B5EF4-FFF2-40B4-BE49-F238E27FC236}">
                    <a16:creationId xmlns:a16="http://schemas.microsoft.com/office/drawing/2014/main" id="{C3DCF1D8-29C8-4F96-97D3-EB6A94D21E9E}"/>
                  </a:ext>
                </a:extLst>
              </p:cNvPr>
              <p:cNvSpPr txBox="1">
                <a:spLocks noRot="1" noChangeAspect="1" noMove="1" noResize="1" noEditPoints="1" noAdjustHandles="1" noChangeArrowheads="1" noChangeShapeType="1" noTextEdit="1"/>
              </p:cNvSpPr>
              <p:nvPr/>
            </p:nvSpPr>
            <p:spPr>
              <a:xfrm>
                <a:off x="4802712" y="5897258"/>
                <a:ext cx="4057970" cy="461665"/>
              </a:xfrm>
              <a:prstGeom prst="rect">
                <a:avLst/>
              </a:prstGeom>
              <a:blipFill>
                <a:blip r:embed="rId5"/>
                <a:stretch>
                  <a:fillRect l="-2402" t="-14474" r="-1201" b="-25000"/>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2DE44F60-1063-8CC5-682A-19AA4422C970}"/>
              </a:ext>
            </a:extLst>
          </p:cNvPr>
          <p:cNvPicPr>
            <a:picLocks noChangeAspect="1"/>
          </p:cNvPicPr>
          <p:nvPr/>
        </p:nvPicPr>
        <p:blipFill rotWithShape="1">
          <a:blip r:embed="rId6">
            <a:extLst>
              <a:ext uri="{28A0092B-C50C-407E-A947-70E740481C1C}">
                <a14:useLocalDpi xmlns:a14="http://schemas.microsoft.com/office/drawing/2010/main" val="0"/>
              </a:ext>
            </a:extLst>
          </a:blip>
          <a:srcRect b="2187"/>
          <a:stretch/>
        </p:blipFill>
        <p:spPr>
          <a:xfrm>
            <a:off x="6495095" y="2568753"/>
            <a:ext cx="2589530" cy="1896370"/>
          </a:xfrm>
          <a:prstGeom prst="rect">
            <a:avLst/>
          </a:prstGeom>
        </p:spPr>
      </p:pic>
    </p:spTree>
    <p:extLst>
      <p:ext uri="{BB962C8B-B14F-4D97-AF65-F5344CB8AC3E}">
        <p14:creationId xmlns:p14="http://schemas.microsoft.com/office/powerpoint/2010/main" val="116638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up)">
                                      <p:cBhvr>
                                        <p:cTn id="25"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Linking Edge Points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连接边缘点</a:t>
            </a:r>
          </a:p>
        </p:txBody>
      </p:sp>
      <p:cxnSp>
        <p:nvCxnSpPr>
          <p:cNvPr id="6" name="直线连接符 4"/>
          <p:cNvCxnSpPr/>
          <p:nvPr/>
        </p:nvCxnSpPr>
        <p:spPr>
          <a:xfrm>
            <a:off x="29317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578850" cy="1384995"/>
          </a:xfrm>
          <a:prstGeom prst="rect">
            <a:avLst/>
          </a:prstGeom>
        </p:spPr>
        <p:txBody>
          <a:bodyPr wrap="square">
            <a:spAutoFit/>
          </a:bodyPr>
          <a:lstStyle/>
          <a:p>
            <a:pPr marL="342900" indent="-342900" fontAlgn="auto">
              <a:buClr>
                <a:schemeClr val="tx1"/>
              </a:buClr>
              <a:buFont typeface="Wingdings" panose="05000000000000000000" pitchFamily="2" charset="2"/>
              <a:buChar char="n"/>
            </a:pPr>
            <a:r>
              <a:rPr kumimoji="1" lang="zh-CN" altLang="en-US" sz="2800" b="1" dirty="0">
                <a:latin typeface="Times New Roman" panose="02020503050405090304" charset="0"/>
                <a:ea typeface="宋体" panose="02010600030101010101" pitchFamily="2" charset="-122"/>
                <a:cs typeface="Times New Roman" panose="02020503050405090304" charset="0"/>
                <a:sym typeface="+mn-ea"/>
              </a:rPr>
              <a:t>全局处理方法（霍夫变换）</a:t>
            </a:r>
            <a:endParaRPr kumimoji="1" lang="en-US" altLang="zh-CN" sz="2800" b="1" dirty="0">
              <a:latin typeface="Times New Roman" panose="02020503050405090304" charset="0"/>
              <a:ea typeface="宋体" panose="02010600030101010101" pitchFamily="2" charset="-122"/>
              <a:cs typeface="Times New Roman" panose="02020503050405090304" charset="0"/>
              <a:sym typeface="+mn-ea"/>
            </a:endParaRPr>
          </a:p>
          <a:p>
            <a:pPr marL="457200" indent="-457200" fontAlgn="auto">
              <a:buClr>
                <a:schemeClr val="tx1"/>
              </a:buClr>
              <a:buFont typeface="Wingdings" panose="05000000000000000000" pitchFamily="2" charset="2"/>
              <a:buChar char="Ø"/>
            </a:pPr>
            <a:r>
              <a:rPr kumimoji="1" lang="zh-CN" altLang="en-US" sz="2800" dirty="0">
                <a:solidFill>
                  <a:srgbClr val="1D4E79"/>
                </a:solidFill>
                <a:latin typeface="Times New Roman" panose="02020503050405090304" charset="0"/>
                <a:ea typeface="宋体" panose="02010600030101010101" pitchFamily="2" charset="-122"/>
                <a:cs typeface="Times New Roman" panose="02020503050405090304" charset="0"/>
                <a:sym typeface="+mn-ea"/>
              </a:rPr>
              <a:t>将原图像中</a:t>
            </a:r>
            <a:r>
              <a:rPr kumimoji="1" lang="en-US" altLang="zh-CN" sz="2800" dirty="0" err="1">
                <a:solidFill>
                  <a:srgbClr val="1D4E79"/>
                </a:solidFill>
                <a:latin typeface="Times New Roman" panose="02020503050405090304" charset="0"/>
                <a:ea typeface="宋体" panose="02010600030101010101" pitchFamily="2" charset="-122"/>
                <a:cs typeface="Times New Roman" panose="02020503050405090304" charset="0"/>
                <a:sym typeface="+mn-ea"/>
              </a:rPr>
              <a:t>xy</a:t>
            </a:r>
            <a:r>
              <a:rPr kumimoji="1" lang="zh-CN" altLang="en-US" sz="2800" dirty="0">
                <a:solidFill>
                  <a:srgbClr val="1D4E79"/>
                </a:solidFill>
                <a:latin typeface="Times New Roman" panose="02020503050405090304" charset="0"/>
                <a:ea typeface="宋体" panose="02010600030101010101" pitchFamily="2" charset="-122"/>
                <a:cs typeface="Times New Roman" panose="02020503050405090304" charset="0"/>
                <a:sym typeface="+mn-ea"/>
              </a:rPr>
              <a:t>平面的</a:t>
            </a:r>
            <a:r>
              <a:rPr kumimoji="1" lang="zh-CN" altLang="en-US" sz="2800" dirty="0">
                <a:solidFill>
                  <a:srgbClr val="FF0000"/>
                </a:solidFill>
                <a:latin typeface="Times New Roman" panose="02020503050405090304" charset="0"/>
                <a:ea typeface="宋体" panose="02010600030101010101" pitchFamily="2" charset="-122"/>
                <a:cs typeface="Times New Roman" panose="02020503050405090304" charset="0"/>
                <a:sym typeface="+mn-ea"/>
              </a:rPr>
              <a:t>点</a:t>
            </a:r>
            <a:r>
              <a:rPr kumimoji="1" lang="zh-CN" altLang="en-US" sz="2800" dirty="0">
                <a:solidFill>
                  <a:srgbClr val="1D4E79"/>
                </a:solidFill>
                <a:latin typeface="Times New Roman" panose="02020503050405090304" charset="0"/>
                <a:ea typeface="宋体" panose="02010600030101010101" pitchFamily="2" charset="-122"/>
                <a:cs typeface="Times New Roman" panose="02020503050405090304" charset="0"/>
                <a:sym typeface="+mn-ea"/>
              </a:rPr>
              <a:t>映射到参数空间的</a:t>
            </a:r>
            <a:r>
              <a:rPr kumimoji="1" lang="zh-CN" altLang="en-US" sz="2800" dirty="0">
                <a:solidFill>
                  <a:srgbClr val="FF0000"/>
                </a:solidFill>
                <a:latin typeface="Times New Roman" panose="02020503050405090304" charset="0"/>
                <a:ea typeface="宋体" panose="02010600030101010101" pitchFamily="2" charset="-122"/>
                <a:cs typeface="Times New Roman" panose="02020503050405090304" charset="0"/>
                <a:sym typeface="+mn-ea"/>
              </a:rPr>
              <a:t>线</a:t>
            </a:r>
            <a:endParaRPr kumimoji="1" lang="en-US" altLang="zh-CN" sz="2800" dirty="0">
              <a:solidFill>
                <a:srgbClr val="FF0000"/>
              </a:solidFill>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Clr>
                <a:schemeClr val="tx1"/>
              </a:buClr>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pic>
        <p:nvPicPr>
          <p:cNvPr id="4" name="图片 3">
            <a:extLst>
              <a:ext uri="{FF2B5EF4-FFF2-40B4-BE49-F238E27FC236}">
                <a16:creationId xmlns:a16="http://schemas.microsoft.com/office/drawing/2014/main" id="{185D970D-19C5-2217-3C12-5295C6FD3640}"/>
              </a:ext>
            </a:extLst>
          </p:cNvPr>
          <p:cNvPicPr>
            <a:picLocks noChangeAspect="1"/>
          </p:cNvPicPr>
          <p:nvPr/>
        </p:nvPicPr>
        <p:blipFill>
          <a:blip r:embed="rId4"/>
          <a:stretch>
            <a:fillRect/>
          </a:stretch>
        </p:blipFill>
        <p:spPr>
          <a:xfrm>
            <a:off x="282575" y="2942405"/>
            <a:ext cx="8578850" cy="2798054"/>
          </a:xfrm>
          <a:prstGeom prst="rect">
            <a:avLst/>
          </a:prstGeom>
        </p:spPr>
      </p:pic>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8517C048-D08E-F900-359D-76D92CFAC7A3}"/>
                  </a:ext>
                </a:extLst>
              </p:cNvPr>
              <p:cNvSpPr txBox="1"/>
              <p:nvPr/>
            </p:nvSpPr>
            <p:spPr>
              <a:xfrm>
                <a:off x="168964" y="3025186"/>
                <a:ext cx="458981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dirty="0" smtClean="0">
                              <a:latin typeface="Cambria Math" panose="02040503050406030204" pitchFamily="18" charset="0"/>
                            </a:rPr>
                          </m:ctrlPr>
                        </m:sSubPr>
                        <m:e>
                          <m:r>
                            <a:rPr lang="en-US" altLang="zh-CN" sz="2800" i="1" dirty="0" smtClean="0">
                              <a:latin typeface="Cambria Math" panose="02040503050406030204" pitchFamily="18" charset="0"/>
                            </a:rPr>
                            <m:t>𝑦</m:t>
                          </m:r>
                        </m:e>
                        <m:sub>
                          <m:r>
                            <a:rPr lang="en-US" altLang="zh-CN" sz="2800" i="1" dirty="0" smtClean="0">
                              <a:latin typeface="Cambria Math" panose="02040503050406030204" pitchFamily="18" charset="0"/>
                            </a:rPr>
                            <m:t>0</m:t>
                          </m:r>
                        </m:sub>
                      </m:sSub>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𝑚</m:t>
                      </m:r>
                      <m:sSub>
                        <m:sSubPr>
                          <m:ctrlPr>
                            <a:rPr lang="en-US" altLang="zh-CN" sz="2800" i="1" dirty="0" smtClean="0">
                              <a:latin typeface="Cambria Math" panose="02040503050406030204" pitchFamily="18" charset="0"/>
                            </a:rPr>
                          </m:ctrlPr>
                        </m:sSubPr>
                        <m:e>
                          <m:r>
                            <a:rPr lang="en-US" altLang="zh-CN" sz="2800" i="1" dirty="0" smtClean="0">
                              <a:latin typeface="Cambria Math" panose="02040503050406030204" pitchFamily="18" charset="0"/>
                            </a:rPr>
                            <m:t>𝑥</m:t>
                          </m:r>
                        </m:e>
                        <m:sub>
                          <m:r>
                            <a:rPr lang="en-US" altLang="zh-CN" sz="2800" i="1" dirty="0" smtClean="0">
                              <a:latin typeface="Cambria Math" panose="02040503050406030204" pitchFamily="18" charset="0"/>
                            </a:rPr>
                            <m:t>0</m:t>
                          </m:r>
                        </m:sub>
                      </m:sSub>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𝑏</m:t>
                      </m:r>
                    </m:oMath>
                  </m:oMathPara>
                </a14:m>
                <a:endParaRPr lang="zh-CN" altLang="en-US" sz="2800" dirty="0"/>
              </a:p>
            </p:txBody>
          </p:sp>
        </mc:Choice>
        <mc:Fallback>
          <p:sp>
            <p:nvSpPr>
              <p:cNvPr id="10" name="文本框 9">
                <a:extLst>
                  <a:ext uri="{FF2B5EF4-FFF2-40B4-BE49-F238E27FC236}">
                    <a16:creationId xmlns:a16="http://schemas.microsoft.com/office/drawing/2014/main" id="{8517C048-D08E-F900-359D-76D92CFAC7A3}"/>
                  </a:ext>
                </a:extLst>
              </p:cNvPr>
              <p:cNvSpPr txBox="1">
                <a:spLocks noRot="1" noChangeAspect="1" noMove="1" noResize="1" noEditPoints="1" noAdjustHandles="1" noChangeArrowheads="1" noChangeShapeType="1" noTextEdit="1"/>
              </p:cNvSpPr>
              <p:nvPr/>
            </p:nvSpPr>
            <p:spPr>
              <a:xfrm>
                <a:off x="168964" y="3025186"/>
                <a:ext cx="4589812" cy="52322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804269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Linking Edge Points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连接边缘点</a:t>
            </a:r>
          </a:p>
        </p:txBody>
      </p:sp>
      <p:cxnSp>
        <p:nvCxnSpPr>
          <p:cNvPr id="6" name="直线连接符 4"/>
          <p:cNvCxnSpPr/>
          <p:nvPr/>
        </p:nvCxnSpPr>
        <p:spPr>
          <a:xfrm>
            <a:off x="29317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578850" cy="1384995"/>
          </a:xfrm>
          <a:prstGeom prst="rect">
            <a:avLst/>
          </a:prstGeom>
        </p:spPr>
        <p:txBody>
          <a:bodyPr wrap="square">
            <a:spAutoFit/>
          </a:bodyPr>
          <a:lstStyle/>
          <a:p>
            <a:pPr marL="342900" indent="-342900" fontAlgn="auto">
              <a:buClr>
                <a:schemeClr val="tx1"/>
              </a:buClr>
              <a:buFont typeface="Wingdings" panose="05000000000000000000" pitchFamily="2" charset="2"/>
              <a:buChar char="n"/>
            </a:pPr>
            <a:r>
              <a:rPr kumimoji="1" lang="zh-CN" altLang="en-US" sz="2800" b="1" dirty="0">
                <a:latin typeface="Times New Roman" panose="02020503050405090304" charset="0"/>
                <a:ea typeface="宋体" panose="02010600030101010101" pitchFamily="2" charset="-122"/>
                <a:cs typeface="Times New Roman" panose="02020503050405090304" charset="0"/>
                <a:sym typeface="+mn-ea"/>
              </a:rPr>
              <a:t>全局处理方法（霍夫变换）</a:t>
            </a:r>
            <a:endParaRPr kumimoji="1" lang="en-US" altLang="zh-CN" sz="2800" b="1" dirty="0">
              <a:latin typeface="Times New Roman" panose="02020503050405090304" charset="0"/>
              <a:ea typeface="宋体" panose="02010600030101010101" pitchFamily="2" charset="-122"/>
              <a:cs typeface="Times New Roman" panose="02020503050405090304" charset="0"/>
              <a:sym typeface="+mn-ea"/>
            </a:endParaRPr>
          </a:p>
          <a:p>
            <a:pPr marL="457200" indent="-457200" fontAlgn="auto">
              <a:buClr>
                <a:schemeClr val="tx1"/>
              </a:buClr>
              <a:buFont typeface="Wingdings" panose="05000000000000000000" pitchFamily="2" charset="2"/>
              <a:buChar char="Ø"/>
            </a:pPr>
            <a:r>
              <a:rPr kumimoji="1" lang="zh-CN" altLang="en-US" sz="2800" dirty="0">
                <a:solidFill>
                  <a:srgbClr val="1D4E79"/>
                </a:solidFill>
                <a:latin typeface="Times New Roman" panose="02020503050405090304" charset="0"/>
                <a:ea typeface="宋体" panose="02010600030101010101" pitchFamily="2" charset="-122"/>
                <a:cs typeface="Times New Roman" panose="02020503050405090304" charset="0"/>
                <a:sym typeface="+mn-ea"/>
              </a:rPr>
              <a:t>将原图像中</a:t>
            </a:r>
            <a:r>
              <a:rPr kumimoji="1" lang="en-US" altLang="zh-CN" sz="2800" dirty="0" err="1">
                <a:solidFill>
                  <a:srgbClr val="1D4E79"/>
                </a:solidFill>
                <a:latin typeface="Times New Roman" panose="02020503050405090304" charset="0"/>
                <a:ea typeface="宋体" panose="02010600030101010101" pitchFamily="2" charset="-122"/>
                <a:cs typeface="Times New Roman" panose="02020503050405090304" charset="0"/>
                <a:sym typeface="+mn-ea"/>
              </a:rPr>
              <a:t>xy</a:t>
            </a:r>
            <a:r>
              <a:rPr kumimoji="1" lang="zh-CN" altLang="en-US" sz="2800" dirty="0">
                <a:solidFill>
                  <a:srgbClr val="1D4E79"/>
                </a:solidFill>
                <a:latin typeface="Times New Roman" panose="02020503050405090304" charset="0"/>
                <a:ea typeface="宋体" panose="02010600030101010101" pitchFamily="2" charset="-122"/>
                <a:cs typeface="Times New Roman" panose="02020503050405090304" charset="0"/>
                <a:sym typeface="+mn-ea"/>
              </a:rPr>
              <a:t>平面的</a:t>
            </a:r>
            <a:r>
              <a:rPr kumimoji="1" lang="zh-CN" altLang="en-US" sz="2800" dirty="0">
                <a:solidFill>
                  <a:srgbClr val="FF0000"/>
                </a:solidFill>
                <a:latin typeface="Times New Roman" panose="02020503050405090304" charset="0"/>
                <a:ea typeface="宋体" panose="02010600030101010101" pitchFamily="2" charset="-122"/>
                <a:cs typeface="Times New Roman" panose="02020503050405090304" charset="0"/>
                <a:sym typeface="+mn-ea"/>
              </a:rPr>
              <a:t>点</a:t>
            </a:r>
            <a:r>
              <a:rPr kumimoji="1" lang="zh-CN" altLang="en-US" sz="2800" dirty="0">
                <a:solidFill>
                  <a:srgbClr val="1D4E79"/>
                </a:solidFill>
                <a:latin typeface="Times New Roman" panose="02020503050405090304" charset="0"/>
                <a:ea typeface="宋体" panose="02010600030101010101" pitchFamily="2" charset="-122"/>
                <a:cs typeface="Times New Roman" panose="02020503050405090304" charset="0"/>
                <a:sym typeface="+mn-ea"/>
              </a:rPr>
              <a:t>映射到参数空间的</a:t>
            </a:r>
            <a:r>
              <a:rPr kumimoji="1" lang="zh-CN" altLang="en-US" sz="2800" dirty="0">
                <a:solidFill>
                  <a:srgbClr val="FF0000"/>
                </a:solidFill>
                <a:latin typeface="Times New Roman" panose="02020503050405090304" charset="0"/>
                <a:ea typeface="宋体" panose="02010600030101010101" pitchFamily="2" charset="-122"/>
                <a:cs typeface="Times New Roman" panose="02020503050405090304" charset="0"/>
                <a:sym typeface="+mn-ea"/>
              </a:rPr>
              <a:t>线</a:t>
            </a:r>
            <a:endParaRPr kumimoji="1" lang="en-US" altLang="zh-CN" sz="2800" dirty="0">
              <a:solidFill>
                <a:srgbClr val="FF0000"/>
              </a:solidFill>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Clr>
                <a:schemeClr val="tx1"/>
              </a:buClr>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pic>
        <p:nvPicPr>
          <p:cNvPr id="4" name="图片 3">
            <a:extLst>
              <a:ext uri="{FF2B5EF4-FFF2-40B4-BE49-F238E27FC236}">
                <a16:creationId xmlns:a16="http://schemas.microsoft.com/office/drawing/2014/main" id="{185D970D-19C5-2217-3C12-5295C6FD364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2575" y="3086900"/>
            <a:ext cx="8578850" cy="2509064"/>
          </a:xfrm>
          <a:prstGeom prst="rect">
            <a:avLst/>
          </a:prstGeom>
        </p:spPr>
      </p:pic>
    </p:spTree>
    <p:extLst>
      <p:ext uri="{BB962C8B-B14F-4D97-AF65-F5344CB8AC3E}">
        <p14:creationId xmlns:p14="http://schemas.microsoft.com/office/powerpoint/2010/main" val="25007094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Linking Edge Points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连接边缘点</a:t>
            </a:r>
          </a:p>
        </p:txBody>
      </p:sp>
      <p:cxnSp>
        <p:nvCxnSpPr>
          <p:cNvPr id="6" name="直线连接符 4"/>
          <p:cNvCxnSpPr/>
          <p:nvPr/>
        </p:nvCxnSpPr>
        <p:spPr>
          <a:xfrm>
            <a:off x="29317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578850" cy="2246769"/>
          </a:xfrm>
          <a:prstGeom prst="rect">
            <a:avLst/>
          </a:prstGeom>
        </p:spPr>
        <p:txBody>
          <a:bodyPr wrap="square">
            <a:spAutoFit/>
          </a:bodyPr>
          <a:lstStyle/>
          <a:p>
            <a:pPr marL="342900" indent="-342900" fontAlgn="auto">
              <a:buClr>
                <a:schemeClr val="tx1"/>
              </a:buClr>
              <a:buFont typeface="Wingdings" panose="05000000000000000000" pitchFamily="2" charset="2"/>
              <a:buChar char="n"/>
            </a:pPr>
            <a:r>
              <a:rPr kumimoji="1" lang="zh-CN" altLang="en-US" sz="2800" b="1" dirty="0">
                <a:latin typeface="Times New Roman" panose="02020503050405090304" charset="0"/>
                <a:ea typeface="宋体" panose="02010600030101010101" pitchFamily="2" charset="-122"/>
                <a:cs typeface="Times New Roman" panose="02020503050405090304" charset="0"/>
                <a:sym typeface="+mn-ea"/>
              </a:rPr>
              <a:t>全局处理方法（霍夫变换）</a:t>
            </a:r>
            <a:endParaRPr kumimoji="1" lang="en-US" altLang="zh-CN" sz="2800" b="1" dirty="0">
              <a:latin typeface="Times New Roman" panose="02020503050405090304" charset="0"/>
              <a:ea typeface="宋体" panose="02010600030101010101" pitchFamily="2" charset="-122"/>
              <a:cs typeface="Times New Roman" panose="02020503050405090304" charset="0"/>
              <a:sym typeface="+mn-ea"/>
            </a:endParaRPr>
          </a:p>
          <a:p>
            <a:pPr marL="457200" indent="-457200" fontAlgn="auto">
              <a:buClr>
                <a:schemeClr val="tx1"/>
              </a:buClr>
              <a:buFont typeface="Wingdings" panose="05000000000000000000" pitchFamily="2" charset="2"/>
              <a:buChar char="Ø"/>
            </a:pPr>
            <a:r>
              <a:rPr kumimoji="1" lang="zh-CN" altLang="en-US" sz="2800" dirty="0">
                <a:solidFill>
                  <a:srgbClr val="1D4E79"/>
                </a:solidFill>
                <a:latin typeface="Times New Roman" panose="02020503050405090304" charset="0"/>
                <a:ea typeface="宋体" panose="02010600030101010101" pitchFamily="2" charset="-122"/>
                <a:cs typeface="Times New Roman" panose="02020503050405090304" charset="0"/>
                <a:sym typeface="+mn-ea"/>
              </a:rPr>
              <a:t>将原图像中</a:t>
            </a:r>
            <a:r>
              <a:rPr kumimoji="1" lang="en-US" altLang="zh-CN" sz="2800" dirty="0" err="1">
                <a:solidFill>
                  <a:srgbClr val="1D4E79"/>
                </a:solidFill>
                <a:latin typeface="Times New Roman" panose="02020503050405090304" charset="0"/>
                <a:ea typeface="宋体" panose="02010600030101010101" pitchFamily="2" charset="-122"/>
                <a:cs typeface="Times New Roman" panose="02020503050405090304" charset="0"/>
                <a:sym typeface="+mn-ea"/>
              </a:rPr>
              <a:t>xy</a:t>
            </a:r>
            <a:r>
              <a:rPr kumimoji="1" lang="zh-CN" altLang="en-US" sz="2800" dirty="0">
                <a:solidFill>
                  <a:srgbClr val="1D4E79"/>
                </a:solidFill>
                <a:latin typeface="Times New Roman" panose="02020503050405090304" charset="0"/>
                <a:ea typeface="宋体" panose="02010600030101010101" pitchFamily="2" charset="-122"/>
                <a:cs typeface="Times New Roman" panose="02020503050405090304" charset="0"/>
                <a:sym typeface="+mn-ea"/>
              </a:rPr>
              <a:t>平面的</a:t>
            </a:r>
            <a:r>
              <a:rPr kumimoji="1" lang="zh-CN" altLang="en-US" sz="2800" dirty="0">
                <a:solidFill>
                  <a:srgbClr val="FF0000"/>
                </a:solidFill>
                <a:latin typeface="Times New Roman" panose="02020503050405090304" charset="0"/>
                <a:ea typeface="宋体" panose="02010600030101010101" pitchFamily="2" charset="-122"/>
                <a:cs typeface="Times New Roman" panose="02020503050405090304" charset="0"/>
                <a:sym typeface="+mn-ea"/>
              </a:rPr>
              <a:t>点</a:t>
            </a:r>
            <a:r>
              <a:rPr kumimoji="1" lang="zh-CN" altLang="en-US" sz="2800" dirty="0">
                <a:solidFill>
                  <a:srgbClr val="1D4E79"/>
                </a:solidFill>
                <a:latin typeface="Times New Roman" panose="02020503050405090304" charset="0"/>
                <a:ea typeface="宋体" panose="02010600030101010101" pitchFamily="2" charset="-122"/>
                <a:cs typeface="Times New Roman" panose="02020503050405090304" charset="0"/>
                <a:sym typeface="+mn-ea"/>
              </a:rPr>
              <a:t>映射到参数空间的</a:t>
            </a:r>
            <a:r>
              <a:rPr kumimoji="1" lang="zh-CN" altLang="en-US" sz="2800" dirty="0">
                <a:solidFill>
                  <a:srgbClr val="FF0000"/>
                </a:solidFill>
                <a:latin typeface="Times New Roman" panose="02020503050405090304" charset="0"/>
                <a:ea typeface="宋体" panose="02010600030101010101" pitchFamily="2" charset="-122"/>
                <a:cs typeface="Times New Roman" panose="02020503050405090304" charset="0"/>
                <a:sym typeface="+mn-ea"/>
              </a:rPr>
              <a:t>线</a:t>
            </a:r>
            <a:endParaRPr kumimoji="1" lang="en-US" altLang="zh-CN" sz="2800" dirty="0">
              <a:solidFill>
                <a:srgbClr val="FF0000"/>
              </a:solidFill>
              <a:latin typeface="Times New Roman" panose="02020503050405090304" charset="0"/>
              <a:ea typeface="宋体" panose="02010600030101010101" pitchFamily="2" charset="-122"/>
              <a:cs typeface="Times New Roman" panose="02020503050405090304" charset="0"/>
              <a:sym typeface="+mn-ea"/>
            </a:endParaRPr>
          </a:p>
          <a:p>
            <a:pPr marL="457200" indent="-457200" fontAlgn="auto">
              <a:buClr>
                <a:schemeClr val="tx1"/>
              </a:buClr>
              <a:buFont typeface="Wingdings" panose="05000000000000000000" pitchFamily="2" charset="2"/>
              <a:buChar char="Ø"/>
            </a:pPr>
            <a:r>
              <a:rPr kumimoji="1" lang="zh-CN" altLang="en-US" sz="2800" dirty="0">
                <a:solidFill>
                  <a:srgbClr val="1D4E79"/>
                </a:solidFill>
                <a:latin typeface="Times New Roman" panose="02020503050405090304" charset="0"/>
                <a:ea typeface="宋体" panose="02010600030101010101" pitchFamily="2" charset="-122"/>
                <a:cs typeface="Times New Roman" panose="02020503050405090304" charset="0"/>
                <a:sym typeface="+mn-ea"/>
              </a:rPr>
              <a:t>寻找参数空间中交集</a:t>
            </a:r>
            <a:r>
              <a:rPr kumimoji="1" lang="zh-CN" altLang="en-US" sz="2800" dirty="0">
                <a:solidFill>
                  <a:srgbClr val="FF0000"/>
                </a:solidFill>
                <a:latin typeface="Times New Roman" panose="02020503050405090304" charset="0"/>
                <a:ea typeface="宋体" panose="02010600030101010101" pitchFamily="2" charset="-122"/>
                <a:cs typeface="Times New Roman" panose="02020503050405090304" charset="0"/>
                <a:sym typeface="+mn-ea"/>
              </a:rPr>
              <a:t>最多的点</a:t>
            </a:r>
            <a:r>
              <a:rPr kumimoji="1" lang="zh-CN" altLang="en-US" sz="2800" dirty="0">
                <a:solidFill>
                  <a:srgbClr val="1D4E79"/>
                </a:solidFill>
                <a:latin typeface="Times New Roman" panose="02020503050405090304" charset="0"/>
                <a:ea typeface="宋体" panose="02010600030101010101" pitchFamily="2" charset="-122"/>
                <a:cs typeface="Times New Roman" panose="02020503050405090304" charset="0"/>
                <a:sym typeface="+mn-ea"/>
              </a:rPr>
              <a:t>所对应的原平面</a:t>
            </a:r>
            <a:r>
              <a:rPr kumimoji="1" lang="zh-CN" altLang="en-US" sz="2800" dirty="0">
                <a:solidFill>
                  <a:srgbClr val="FF0000"/>
                </a:solidFill>
                <a:latin typeface="Times New Roman" panose="02020503050405090304" charset="0"/>
                <a:ea typeface="宋体" panose="02010600030101010101" pitchFamily="2" charset="-122"/>
                <a:cs typeface="Times New Roman" panose="02020503050405090304" charset="0"/>
                <a:sym typeface="+mn-ea"/>
              </a:rPr>
              <a:t>直线</a:t>
            </a:r>
            <a:endParaRPr kumimoji="1" lang="en-US" altLang="zh-CN" sz="2800" dirty="0">
              <a:solidFill>
                <a:srgbClr val="FF0000"/>
              </a:solidFill>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Clr>
                <a:schemeClr val="tx1"/>
              </a:buClr>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Clr>
                <a:schemeClr val="tx1"/>
              </a:buClr>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8223B42D-38C8-4270-81F5-132528EE8F77}"/>
                  </a:ext>
                </a:extLst>
              </p:cNvPr>
              <p:cNvSpPr txBox="1"/>
              <p:nvPr/>
            </p:nvSpPr>
            <p:spPr>
              <a:xfrm>
                <a:off x="1712629" y="6164457"/>
                <a:ext cx="7083991"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存在问题：直线垂直于</a:t>
                </a:r>
                <a:r>
                  <a:rPr lang="en-US" altLang="zh-CN" sz="2400" b="1" dirty="0">
                    <a:solidFill>
                      <a:srgbClr val="FF0000"/>
                    </a:solidFill>
                    <a:latin typeface="微软雅黑" panose="020B0503020204020204" pitchFamily="34" charset="-122"/>
                    <a:ea typeface="微软雅黑" panose="020B0503020204020204" pitchFamily="34" charset="-122"/>
                  </a:rPr>
                  <a:t>x</a:t>
                </a:r>
                <a:r>
                  <a:rPr lang="zh-CN" altLang="en-US" sz="2400" b="1" dirty="0">
                    <a:solidFill>
                      <a:srgbClr val="FF0000"/>
                    </a:solidFill>
                    <a:latin typeface="微软雅黑" panose="020B0503020204020204" pitchFamily="34" charset="-122"/>
                    <a:ea typeface="微软雅黑" panose="020B0503020204020204" pitchFamily="34" charset="-122"/>
                  </a:rPr>
                  <a:t>轴时，斜率</a:t>
                </a:r>
                <a:r>
                  <a:rPr lang="en-US" altLang="zh-CN" sz="2400" b="1" dirty="0">
                    <a:solidFill>
                      <a:srgbClr val="FF0000"/>
                    </a:solidFill>
                    <a:latin typeface="微软雅黑" panose="020B0503020204020204" pitchFamily="34" charset="-122"/>
                    <a:ea typeface="微软雅黑" panose="020B0503020204020204" pitchFamily="34" charset="-122"/>
                  </a:rPr>
                  <a:t>m</a:t>
                </a:r>
                <a:r>
                  <a:rPr lang="zh-CN" altLang="en-US" sz="2400" b="1" dirty="0">
                    <a:solidFill>
                      <a:srgbClr val="FF0000"/>
                    </a:solidFill>
                    <a:latin typeface="微软雅黑" panose="020B0503020204020204" pitchFamily="34" charset="-122"/>
                    <a:ea typeface="微软雅黑" panose="020B0503020204020204" pitchFamily="34" charset="-122"/>
                  </a:rPr>
                  <a:t>过大，趋于</a:t>
                </a:r>
                <a14:m>
                  <m:oMath xmlns:m="http://schemas.openxmlformats.org/officeDocument/2006/math">
                    <m:r>
                      <a:rPr lang="en-US" altLang="zh-CN" sz="2400" b="1" i="1" dirty="0" smtClean="0">
                        <a:solidFill>
                          <a:srgbClr val="FF0000"/>
                        </a:solidFill>
                        <a:latin typeface="Cambria Math" panose="02040503050406030204" pitchFamily="18" charset="0"/>
                        <a:ea typeface="微软雅黑" panose="020B0503020204020204" pitchFamily="34" charset="-122"/>
                      </a:rPr>
                      <m:t>∞</m:t>
                    </m:r>
                  </m:oMath>
                </a14:m>
                <a:endParaRPr lang="zh-CN" altLang="en-US" sz="2400" b="1" dirty="0">
                  <a:latin typeface="微软雅黑" panose="020B0503020204020204" pitchFamily="34" charset="-122"/>
                  <a:ea typeface="微软雅黑" panose="020B0503020204020204" pitchFamily="34" charset="-122"/>
                </a:endParaRPr>
              </a:p>
            </p:txBody>
          </p:sp>
        </mc:Choice>
        <mc:Fallback>
          <p:sp>
            <p:nvSpPr>
              <p:cNvPr id="19" name="文本框 18">
                <a:extLst>
                  <a:ext uri="{FF2B5EF4-FFF2-40B4-BE49-F238E27FC236}">
                    <a16:creationId xmlns:a16="http://schemas.microsoft.com/office/drawing/2014/main" id="{8223B42D-38C8-4270-81F5-132528EE8F77}"/>
                  </a:ext>
                </a:extLst>
              </p:cNvPr>
              <p:cNvSpPr txBox="1">
                <a:spLocks noRot="1" noChangeAspect="1" noMove="1" noResize="1" noEditPoints="1" noAdjustHandles="1" noChangeArrowheads="1" noChangeShapeType="1" noTextEdit="1"/>
              </p:cNvSpPr>
              <p:nvPr/>
            </p:nvSpPr>
            <p:spPr>
              <a:xfrm>
                <a:off x="1712629" y="6164457"/>
                <a:ext cx="7083991" cy="461665"/>
              </a:xfrm>
              <a:prstGeom prst="rect">
                <a:avLst/>
              </a:prstGeom>
              <a:blipFill>
                <a:blip r:embed="rId4"/>
                <a:stretch>
                  <a:fillRect l="-1377" t="-10526" b="-28947"/>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6A443D3-8EDE-2167-C226-1EE86733810D}"/>
              </a:ext>
            </a:extLst>
          </p:cNvPr>
          <p:cNvPicPr>
            <a:picLocks noChangeAspect="1"/>
          </p:cNvPicPr>
          <p:nvPr/>
        </p:nvPicPr>
        <p:blipFill>
          <a:blip r:embed="rId5"/>
          <a:stretch>
            <a:fillRect/>
          </a:stretch>
        </p:blipFill>
        <p:spPr>
          <a:xfrm>
            <a:off x="19878" y="2855918"/>
            <a:ext cx="9144000" cy="2862797"/>
          </a:xfrm>
          <a:prstGeom prst="rect">
            <a:avLst/>
          </a:prstGeom>
        </p:spPr>
      </p:pic>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90C1D64C-90B7-4B90-A472-56EEE5229AE7}"/>
                  </a:ext>
                </a:extLst>
              </p:cNvPr>
              <p:cNvSpPr txBox="1"/>
              <p:nvPr/>
            </p:nvSpPr>
            <p:spPr>
              <a:xfrm>
                <a:off x="442276" y="5668551"/>
                <a:ext cx="5454250" cy="461665"/>
              </a:xfrm>
              <a:prstGeom prst="rect">
                <a:avLst/>
              </a:prstGeom>
              <a:noFill/>
            </p:spPr>
            <p:txBody>
              <a:bodyPr wrap="none" rtlCol="0">
                <a:spAutoFit/>
              </a:bodyPr>
              <a:lstStyle/>
              <a:p>
                <a:r>
                  <a:rPr lang="zh-CN" altLang="en-US" sz="2400" b="1" dirty="0">
                    <a:solidFill>
                      <a:schemeClr val="accent6">
                        <a:lumMod val="50000"/>
                      </a:schemeClr>
                    </a:solidFill>
                    <a:latin typeface="微软雅黑" panose="020B0503020204020204" pitchFamily="34" charset="-122"/>
                    <a:ea typeface="微软雅黑" panose="020B0503020204020204" pitchFamily="34" charset="-122"/>
                  </a:rPr>
                  <a:t>计算复杂度</a:t>
                </a:r>
                <a14:m>
                  <m:oMath xmlns:m="http://schemas.openxmlformats.org/officeDocument/2006/math">
                    <m:r>
                      <a:rPr lang="en-US" altLang="zh-CN" sz="2400" b="1" i="1" smtClean="0">
                        <a:solidFill>
                          <a:schemeClr val="accent6">
                            <a:lumMod val="50000"/>
                          </a:schemeClr>
                        </a:solidFill>
                        <a:latin typeface="Cambria Math" panose="02040503050406030204" pitchFamily="18" charset="0"/>
                      </a:rPr>
                      <m:t>𝑶</m:t>
                    </m:r>
                    <m:d>
                      <m:dPr>
                        <m:ctrlPr>
                          <a:rPr lang="en-US" altLang="zh-CN" sz="2400" b="1" i="1" smtClean="0">
                            <a:solidFill>
                              <a:schemeClr val="accent6">
                                <a:lumMod val="50000"/>
                              </a:schemeClr>
                            </a:solidFill>
                            <a:latin typeface="Cambria Math" panose="02040503050406030204" pitchFamily="18" charset="0"/>
                          </a:rPr>
                        </m:ctrlPr>
                      </m:dPr>
                      <m:e>
                        <m:r>
                          <a:rPr lang="en-US" altLang="zh-CN" sz="2400" b="1" i="1" smtClean="0">
                            <a:solidFill>
                              <a:schemeClr val="accent6">
                                <a:lumMod val="50000"/>
                              </a:schemeClr>
                            </a:solidFill>
                            <a:latin typeface="Cambria Math" panose="02040503050406030204" pitchFamily="18" charset="0"/>
                          </a:rPr>
                          <m:t>𝒏</m:t>
                        </m:r>
                      </m:e>
                    </m:d>
                  </m:oMath>
                </a14:m>
                <a:r>
                  <a:rPr lang="zh-CN" altLang="en-US" sz="2400" b="1" dirty="0">
                    <a:solidFill>
                      <a:schemeClr val="accent6">
                        <a:lumMod val="50000"/>
                      </a:schemeClr>
                    </a:solidFill>
                    <a:latin typeface="微软雅黑" panose="020B0503020204020204" pitchFamily="34" charset="-122"/>
                    <a:ea typeface="微软雅黑" panose="020B0503020204020204" pitchFamily="34" charset="-122"/>
                  </a:rPr>
                  <a:t>，极大的简化了运算！</a:t>
                </a:r>
              </a:p>
            </p:txBody>
          </p:sp>
        </mc:Choice>
        <mc:Fallback>
          <p:sp>
            <p:nvSpPr>
              <p:cNvPr id="17" name="文本框 16">
                <a:extLst>
                  <a:ext uri="{FF2B5EF4-FFF2-40B4-BE49-F238E27FC236}">
                    <a16:creationId xmlns:a16="http://schemas.microsoft.com/office/drawing/2014/main" id="{90C1D64C-90B7-4B90-A472-56EEE5229AE7}"/>
                  </a:ext>
                </a:extLst>
              </p:cNvPr>
              <p:cNvSpPr txBox="1">
                <a:spLocks noRot="1" noChangeAspect="1" noMove="1" noResize="1" noEditPoints="1" noAdjustHandles="1" noChangeArrowheads="1" noChangeShapeType="1" noTextEdit="1"/>
              </p:cNvSpPr>
              <p:nvPr/>
            </p:nvSpPr>
            <p:spPr>
              <a:xfrm>
                <a:off x="442276" y="5668551"/>
                <a:ext cx="5454250" cy="461665"/>
              </a:xfrm>
              <a:prstGeom prst="rect">
                <a:avLst/>
              </a:prstGeom>
              <a:blipFill>
                <a:blip r:embed="rId6"/>
                <a:stretch>
                  <a:fillRect l="-1790" t="-10526" r="-1342"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265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80">
                                          <p:stCondLst>
                                            <p:cond delay="0"/>
                                          </p:stCondLst>
                                        </p:cTn>
                                        <p:tgtEl>
                                          <p:spTgt spid="17"/>
                                        </p:tgtEl>
                                      </p:cBhvr>
                                    </p:animEffect>
                                    <p:anim calcmode="lin" valueType="num">
                                      <p:cBhvr>
                                        <p:cTn id="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3" dur="26">
                                          <p:stCondLst>
                                            <p:cond delay="650"/>
                                          </p:stCondLst>
                                        </p:cTn>
                                        <p:tgtEl>
                                          <p:spTgt spid="17"/>
                                        </p:tgtEl>
                                      </p:cBhvr>
                                      <p:to x="100000" y="60000"/>
                                    </p:animScale>
                                    <p:animScale>
                                      <p:cBhvr>
                                        <p:cTn id="14" dur="166" decel="50000">
                                          <p:stCondLst>
                                            <p:cond delay="676"/>
                                          </p:stCondLst>
                                        </p:cTn>
                                        <p:tgtEl>
                                          <p:spTgt spid="17"/>
                                        </p:tgtEl>
                                      </p:cBhvr>
                                      <p:to x="100000" y="100000"/>
                                    </p:animScale>
                                    <p:animScale>
                                      <p:cBhvr>
                                        <p:cTn id="15" dur="26">
                                          <p:stCondLst>
                                            <p:cond delay="1312"/>
                                          </p:stCondLst>
                                        </p:cTn>
                                        <p:tgtEl>
                                          <p:spTgt spid="17"/>
                                        </p:tgtEl>
                                      </p:cBhvr>
                                      <p:to x="100000" y="80000"/>
                                    </p:animScale>
                                    <p:animScale>
                                      <p:cBhvr>
                                        <p:cTn id="16" dur="166" decel="50000">
                                          <p:stCondLst>
                                            <p:cond delay="1338"/>
                                          </p:stCondLst>
                                        </p:cTn>
                                        <p:tgtEl>
                                          <p:spTgt spid="17"/>
                                        </p:tgtEl>
                                      </p:cBhvr>
                                      <p:to x="100000" y="100000"/>
                                    </p:animScale>
                                    <p:animScale>
                                      <p:cBhvr>
                                        <p:cTn id="17" dur="26">
                                          <p:stCondLst>
                                            <p:cond delay="1642"/>
                                          </p:stCondLst>
                                        </p:cTn>
                                        <p:tgtEl>
                                          <p:spTgt spid="17"/>
                                        </p:tgtEl>
                                      </p:cBhvr>
                                      <p:to x="100000" y="90000"/>
                                    </p:animScale>
                                    <p:animScale>
                                      <p:cBhvr>
                                        <p:cTn id="18" dur="166" decel="50000">
                                          <p:stCondLst>
                                            <p:cond delay="1668"/>
                                          </p:stCondLst>
                                        </p:cTn>
                                        <p:tgtEl>
                                          <p:spTgt spid="17"/>
                                        </p:tgtEl>
                                      </p:cBhvr>
                                      <p:to x="100000" y="100000"/>
                                    </p:animScale>
                                    <p:animScale>
                                      <p:cBhvr>
                                        <p:cTn id="19" dur="26">
                                          <p:stCondLst>
                                            <p:cond delay="1808"/>
                                          </p:stCondLst>
                                        </p:cTn>
                                        <p:tgtEl>
                                          <p:spTgt spid="17"/>
                                        </p:tgtEl>
                                      </p:cBhvr>
                                      <p:to x="100000" y="95000"/>
                                    </p:animScale>
                                    <p:animScale>
                                      <p:cBhvr>
                                        <p:cTn id="20" dur="166" decel="50000">
                                          <p:stCondLst>
                                            <p:cond delay="1834"/>
                                          </p:stCondLst>
                                        </p:cTn>
                                        <p:tgtEl>
                                          <p:spTgt spid="1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down)">
                                      <p:cBhvr>
                                        <p:cTn id="25" dur="580">
                                          <p:stCondLst>
                                            <p:cond delay="0"/>
                                          </p:stCondLst>
                                        </p:cTn>
                                        <p:tgtEl>
                                          <p:spTgt spid="19"/>
                                        </p:tgtEl>
                                      </p:cBhvr>
                                    </p:animEffect>
                                    <p:anim calcmode="lin" valueType="num">
                                      <p:cBhvr>
                                        <p:cTn id="26"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31" dur="26">
                                          <p:stCondLst>
                                            <p:cond delay="650"/>
                                          </p:stCondLst>
                                        </p:cTn>
                                        <p:tgtEl>
                                          <p:spTgt spid="19"/>
                                        </p:tgtEl>
                                      </p:cBhvr>
                                      <p:to x="100000" y="60000"/>
                                    </p:animScale>
                                    <p:animScale>
                                      <p:cBhvr>
                                        <p:cTn id="32" dur="166" decel="50000">
                                          <p:stCondLst>
                                            <p:cond delay="676"/>
                                          </p:stCondLst>
                                        </p:cTn>
                                        <p:tgtEl>
                                          <p:spTgt spid="19"/>
                                        </p:tgtEl>
                                      </p:cBhvr>
                                      <p:to x="100000" y="100000"/>
                                    </p:animScale>
                                    <p:animScale>
                                      <p:cBhvr>
                                        <p:cTn id="33" dur="26">
                                          <p:stCondLst>
                                            <p:cond delay="1312"/>
                                          </p:stCondLst>
                                        </p:cTn>
                                        <p:tgtEl>
                                          <p:spTgt spid="19"/>
                                        </p:tgtEl>
                                      </p:cBhvr>
                                      <p:to x="100000" y="80000"/>
                                    </p:animScale>
                                    <p:animScale>
                                      <p:cBhvr>
                                        <p:cTn id="34" dur="166" decel="50000">
                                          <p:stCondLst>
                                            <p:cond delay="1338"/>
                                          </p:stCondLst>
                                        </p:cTn>
                                        <p:tgtEl>
                                          <p:spTgt spid="19"/>
                                        </p:tgtEl>
                                      </p:cBhvr>
                                      <p:to x="100000" y="100000"/>
                                    </p:animScale>
                                    <p:animScale>
                                      <p:cBhvr>
                                        <p:cTn id="35" dur="26">
                                          <p:stCondLst>
                                            <p:cond delay="1642"/>
                                          </p:stCondLst>
                                        </p:cTn>
                                        <p:tgtEl>
                                          <p:spTgt spid="19"/>
                                        </p:tgtEl>
                                      </p:cBhvr>
                                      <p:to x="100000" y="90000"/>
                                    </p:animScale>
                                    <p:animScale>
                                      <p:cBhvr>
                                        <p:cTn id="36" dur="166" decel="50000">
                                          <p:stCondLst>
                                            <p:cond delay="1668"/>
                                          </p:stCondLst>
                                        </p:cTn>
                                        <p:tgtEl>
                                          <p:spTgt spid="19"/>
                                        </p:tgtEl>
                                      </p:cBhvr>
                                      <p:to x="100000" y="100000"/>
                                    </p:animScale>
                                    <p:animScale>
                                      <p:cBhvr>
                                        <p:cTn id="37" dur="26">
                                          <p:stCondLst>
                                            <p:cond delay="1808"/>
                                          </p:stCondLst>
                                        </p:cTn>
                                        <p:tgtEl>
                                          <p:spTgt spid="19"/>
                                        </p:tgtEl>
                                      </p:cBhvr>
                                      <p:to x="100000" y="95000"/>
                                    </p:animScale>
                                    <p:animScale>
                                      <p:cBhvr>
                                        <p:cTn id="38" dur="166" decel="50000">
                                          <p:stCondLst>
                                            <p:cond delay="1834"/>
                                          </p:stCondLst>
                                        </p:cTn>
                                        <p:tgtEl>
                                          <p:spTgt spid="1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72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Linking Edge Points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442276" y="92387"/>
            <a:ext cx="2436496" cy="854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连接边缘点</a:t>
            </a:r>
          </a:p>
        </p:txBody>
      </p:sp>
      <p:cxnSp>
        <p:nvCxnSpPr>
          <p:cNvPr id="6" name="直线连接符 4"/>
          <p:cNvCxnSpPr/>
          <p:nvPr/>
        </p:nvCxnSpPr>
        <p:spPr>
          <a:xfrm>
            <a:off x="29317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矩形 17"/>
              <p:cNvSpPr/>
              <p:nvPr/>
            </p:nvSpPr>
            <p:spPr>
              <a:xfrm>
                <a:off x="400050" y="1341120"/>
                <a:ext cx="8578850" cy="3539430"/>
              </a:xfrm>
              <a:prstGeom prst="rect">
                <a:avLst/>
              </a:prstGeom>
            </p:spPr>
            <p:txBody>
              <a:bodyPr wrap="square">
                <a:spAutoFit/>
              </a:bodyPr>
              <a:lstStyle/>
              <a:p>
                <a:pPr marL="342900" indent="-342900" fontAlgn="auto">
                  <a:buClr>
                    <a:schemeClr val="tx1"/>
                  </a:buClr>
                  <a:buFont typeface="Wingdings" panose="05000000000000000000" pitchFamily="2" charset="2"/>
                  <a:buChar char="n"/>
                </a:pPr>
                <a:r>
                  <a:rPr kumimoji="1" lang="zh-CN" altLang="en-US" sz="2800" b="1" dirty="0">
                    <a:latin typeface="Times New Roman" panose="02020503050405090304" charset="0"/>
                    <a:ea typeface="宋体" panose="02010600030101010101" pitchFamily="2" charset="-122"/>
                    <a:cs typeface="Times New Roman" panose="02020503050405090304" charset="0"/>
                    <a:sym typeface="+mn-ea"/>
                  </a:rPr>
                  <a:t>全局处理方法（霍夫变换）</a:t>
                </a:r>
                <a:endParaRPr kumimoji="1" lang="en-US" altLang="zh-CN" sz="2800" b="1" dirty="0">
                  <a:latin typeface="Times New Roman" panose="02020503050405090304" charset="0"/>
                  <a:ea typeface="宋体" panose="02010600030101010101" pitchFamily="2" charset="-122"/>
                  <a:cs typeface="Times New Roman" panose="02020503050405090304" charset="0"/>
                  <a:sym typeface="+mn-ea"/>
                </a:endParaRPr>
              </a:p>
              <a:p>
                <a:pPr marL="457200" indent="-457200" fontAlgn="auto">
                  <a:buClr>
                    <a:schemeClr val="tx1"/>
                  </a:buClr>
                  <a:buFont typeface="Wingdings" panose="05000000000000000000" pitchFamily="2" charset="2"/>
                  <a:buChar char="Ø"/>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点可以用法线的形式来表示</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fontAlgn="auto">
                  <a:buClr>
                    <a:schemeClr val="tx1"/>
                  </a:buClr>
                </a:pPr>
                <a:endParaRPr kumimoji="1" lang="en-US" altLang="zh-CN" sz="2800" b="1" dirty="0">
                  <a:latin typeface="Times New Roman" panose="02020503050405090304" charset="0"/>
                  <a:ea typeface="宋体" panose="02010600030101010101" pitchFamily="2" charset="-122"/>
                  <a:cs typeface="Times New Roman" panose="02020503050405090304" charset="0"/>
                  <a:sym typeface="+mn-ea"/>
                </a:endParaRPr>
              </a:p>
              <a:p>
                <a:pPr marL="457200" indent="-457200" fontAlgn="auto">
                  <a:buClr>
                    <a:schemeClr val="tx1"/>
                  </a:buClr>
                  <a:buFont typeface="Wingdings" panose="05000000000000000000" pitchFamily="2" charset="2"/>
                  <a:buChar char="Ø"/>
                </a:pPr>
                <a:r>
                  <a:rPr kumimoji="1" lang="zh-CN" altLang="en-US" sz="2800" dirty="0">
                    <a:solidFill>
                      <a:srgbClr val="1D4E79"/>
                    </a:solidFill>
                    <a:latin typeface="Times New Roman" panose="02020503050405090304" charset="0"/>
                    <a:ea typeface="宋体" panose="02010600030101010101" pitchFamily="2" charset="-122"/>
                    <a:cs typeface="Times New Roman" panose="02020503050405090304" charset="0"/>
                    <a:sym typeface="+mn-ea"/>
                  </a:rPr>
                  <a:t>将原图像中</a:t>
                </a:r>
                <a:r>
                  <a:rPr kumimoji="1" lang="en-US" altLang="zh-CN" sz="2800" dirty="0" err="1">
                    <a:solidFill>
                      <a:srgbClr val="1D4E79"/>
                    </a:solidFill>
                    <a:latin typeface="Times New Roman" panose="02020503050405090304" charset="0"/>
                    <a:ea typeface="宋体" panose="02010600030101010101" pitchFamily="2" charset="-122"/>
                    <a:cs typeface="Times New Roman" panose="02020503050405090304" charset="0"/>
                    <a:sym typeface="+mn-ea"/>
                  </a:rPr>
                  <a:t>xy</a:t>
                </a:r>
                <a:r>
                  <a:rPr kumimoji="1" lang="zh-CN" altLang="en-US" sz="2800" dirty="0">
                    <a:solidFill>
                      <a:srgbClr val="1D4E79"/>
                    </a:solidFill>
                    <a:latin typeface="Times New Roman" panose="02020503050405090304" charset="0"/>
                    <a:ea typeface="宋体" panose="02010600030101010101" pitchFamily="2" charset="-122"/>
                    <a:cs typeface="Times New Roman" panose="02020503050405090304" charset="0"/>
                    <a:sym typeface="+mn-ea"/>
                  </a:rPr>
                  <a:t>平面的</a:t>
                </a:r>
                <a:r>
                  <a:rPr kumimoji="1" lang="zh-CN" altLang="en-US" sz="2800" dirty="0">
                    <a:solidFill>
                      <a:srgbClr val="FF0000"/>
                    </a:solidFill>
                    <a:latin typeface="Times New Roman" panose="02020503050405090304" charset="0"/>
                    <a:ea typeface="宋体" panose="02010600030101010101" pitchFamily="2" charset="-122"/>
                    <a:cs typeface="Times New Roman" panose="02020503050405090304" charset="0"/>
                    <a:sym typeface="+mn-ea"/>
                  </a:rPr>
                  <a:t>点</a:t>
                </a:r>
                <a:r>
                  <a:rPr kumimoji="1" lang="zh-CN" altLang="en-US" sz="2800" dirty="0">
                    <a:solidFill>
                      <a:srgbClr val="1D4E79"/>
                    </a:solidFill>
                    <a:latin typeface="Times New Roman" panose="02020503050405090304" charset="0"/>
                    <a:ea typeface="宋体" panose="02010600030101010101" pitchFamily="2" charset="-122"/>
                    <a:cs typeface="Times New Roman" panose="02020503050405090304" charset="0"/>
                    <a:sym typeface="+mn-ea"/>
                  </a:rPr>
                  <a:t>映射到</a:t>
                </a:r>
                <a14:m>
                  <m:oMath xmlns:m="http://schemas.openxmlformats.org/officeDocument/2006/math">
                    <m:r>
                      <a:rPr kumimoji="1" lang="en-US" altLang="zh-CN" sz="2800" b="0" i="1" smtClean="0">
                        <a:solidFill>
                          <a:srgbClr val="1D4E79"/>
                        </a:solidFill>
                        <a:latin typeface="Cambria Math" panose="02040503050406030204" pitchFamily="18" charset="0"/>
                        <a:ea typeface="Times New Roman" panose="02020503050405090304" charset="0"/>
                        <a:cs typeface="Times New Roman" panose="02020503050405090304" charset="0"/>
                        <a:sym typeface="+mn-ea"/>
                      </a:rPr>
                      <m:t>𝜌𝜃</m:t>
                    </m:r>
                  </m:oMath>
                </a14:m>
                <a:r>
                  <a:rPr kumimoji="1" lang="zh-CN" altLang="en-US" sz="2800" dirty="0">
                    <a:solidFill>
                      <a:srgbClr val="1D4E79"/>
                    </a:solidFill>
                    <a:latin typeface="Times New Roman" panose="02020503050405090304" charset="0"/>
                    <a:ea typeface="宋体" panose="02010600030101010101" pitchFamily="2" charset="-122"/>
                    <a:cs typeface="Times New Roman" panose="02020503050405090304" charset="0"/>
                    <a:sym typeface="+mn-ea"/>
                  </a:rPr>
                  <a:t>平面形成线</a:t>
                </a:r>
                <a:endParaRPr kumimoji="1" lang="en-US" altLang="zh-CN" sz="2800" dirty="0">
                  <a:solidFill>
                    <a:srgbClr val="1D4E79"/>
                  </a:solidFill>
                  <a:latin typeface="Times New Roman" panose="02020503050405090304" charset="0"/>
                  <a:ea typeface="宋体" panose="02010600030101010101" pitchFamily="2" charset="-122"/>
                  <a:cs typeface="Times New Roman" panose="02020503050405090304" charset="0"/>
                  <a:sym typeface="+mn-ea"/>
                </a:endParaRPr>
              </a:p>
              <a:p>
                <a:pPr marL="457200" indent="-457200" fontAlgn="auto">
                  <a:buClr>
                    <a:schemeClr val="tx1"/>
                  </a:buClr>
                  <a:buFont typeface="Wingdings" panose="05000000000000000000" pitchFamily="2" charset="2"/>
                  <a:buChar char="Ø"/>
                </a:pPr>
                <a:r>
                  <a:rPr kumimoji="1" lang="zh-CN" altLang="en-US" sz="2800" dirty="0">
                    <a:solidFill>
                      <a:srgbClr val="1D4E79"/>
                    </a:solidFill>
                    <a:latin typeface="Times New Roman" panose="02020503050405090304" charset="0"/>
                    <a:ea typeface="宋体" panose="02010600030101010101" pitchFamily="2" charset="-122"/>
                    <a:cs typeface="Times New Roman" panose="02020503050405090304" charset="0"/>
                    <a:sym typeface="+mn-ea"/>
                  </a:rPr>
                  <a:t>寻找</a:t>
                </a:r>
                <a14:m>
                  <m:oMath xmlns:m="http://schemas.openxmlformats.org/officeDocument/2006/math">
                    <m:r>
                      <a:rPr kumimoji="1" lang="en-US" altLang="zh-CN" sz="2800" b="0" i="1" smtClean="0">
                        <a:solidFill>
                          <a:srgbClr val="1D4E79"/>
                        </a:solidFill>
                        <a:latin typeface="Cambria Math" panose="02040503050406030204" pitchFamily="18" charset="0"/>
                        <a:ea typeface="Times New Roman" panose="02020503050405090304" charset="0"/>
                        <a:cs typeface="Times New Roman" panose="02020503050405090304" charset="0"/>
                        <a:sym typeface="+mn-ea"/>
                      </a:rPr>
                      <m:t>𝜌𝜃</m:t>
                    </m:r>
                  </m:oMath>
                </a14:m>
                <a:r>
                  <a:rPr kumimoji="1" lang="zh-CN" altLang="en-US" sz="2800" dirty="0">
                    <a:solidFill>
                      <a:srgbClr val="1D4E79"/>
                    </a:solidFill>
                    <a:latin typeface="Times New Roman" panose="02020503050405090304" charset="0"/>
                    <a:ea typeface="宋体" panose="02010600030101010101" pitchFamily="2" charset="-122"/>
                    <a:cs typeface="Times New Roman" panose="02020503050405090304" charset="0"/>
                    <a:sym typeface="+mn-ea"/>
                  </a:rPr>
                  <a:t>平面中交集最多的</a:t>
                </a:r>
                <a:r>
                  <a:rPr kumimoji="1" lang="zh-CN" altLang="en-US" sz="2800" dirty="0">
                    <a:solidFill>
                      <a:srgbClr val="FF0000"/>
                    </a:solidFill>
                    <a:latin typeface="Times New Roman" panose="02020503050405090304" charset="0"/>
                    <a:ea typeface="宋体" panose="02010600030101010101" pitchFamily="2" charset="-122"/>
                    <a:cs typeface="Times New Roman" panose="02020503050405090304" charset="0"/>
                    <a:sym typeface="+mn-ea"/>
                  </a:rPr>
                  <a:t>点</a:t>
                </a:r>
                <a:r>
                  <a:rPr kumimoji="1" lang="zh-CN" altLang="en-US" sz="2800" dirty="0">
                    <a:solidFill>
                      <a:srgbClr val="1D4E79"/>
                    </a:solidFill>
                    <a:latin typeface="Times New Roman" panose="02020503050405090304" charset="0"/>
                    <a:ea typeface="宋体" panose="02010600030101010101" pitchFamily="2" charset="-122"/>
                    <a:cs typeface="Times New Roman" panose="02020503050405090304" charset="0"/>
                    <a:sym typeface="+mn-ea"/>
                  </a:rPr>
                  <a:t>所对应的原平面</a:t>
                </a:r>
                <a:r>
                  <a:rPr kumimoji="1" lang="zh-CN" altLang="en-US" sz="2800" dirty="0">
                    <a:solidFill>
                      <a:srgbClr val="FF0000"/>
                    </a:solidFill>
                    <a:latin typeface="Times New Roman" panose="02020503050405090304" charset="0"/>
                    <a:ea typeface="宋体" panose="02010600030101010101" pitchFamily="2" charset="-122"/>
                    <a:cs typeface="Times New Roman" panose="02020503050405090304" charset="0"/>
                    <a:sym typeface="+mn-ea"/>
                  </a:rPr>
                  <a:t>直线</a:t>
                </a:r>
                <a:endParaRPr kumimoji="1" lang="en-US" altLang="zh-CN" sz="2800" dirty="0">
                  <a:solidFill>
                    <a:srgbClr val="FF0000"/>
                  </a:solidFill>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Clr>
                    <a:schemeClr val="tx1"/>
                  </a:buClr>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457200" indent="-457200" fontAlgn="auto">
                  <a:buClr>
                    <a:schemeClr val="tx1"/>
                  </a:buClr>
                  <a:buFont typeface="Wingdings" panose="05000000000000000000" pitchFamily="2" charset="2"/>
                  <a:buChar char="Ø"/>
                </a:pPr>
                <a:endParaRPr kumimoji="1" lang="en-US" altLang="zh-CN" sz="2800" dirty="0">
                  <a:solidFill>
                    <a:srgbClr val="1D4E79"/>
                  </a:solidFill>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Clr>
                    <a:schemeClr val="tx1"/>
                  </a:buClr>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mc:Choice>
        <mc:Fallback>
          <p:sp>
            <p:nvSpPr>
              <p:cNvPr id="18" name="矩形 17"/>
              <p:cNvSpPr>
                <a:spLocks noRot="1" noChangeAspect="1" noMove="1" noResize="1" noEditPoints="1" noAdjustHandles="1" noChangeArrowheads="1" noChangeShapeType="1" noTextEdit="1"/>
              </p:cNvSpPr>
              <p:nvPr/>
            </p:nvSpPr>
            <p:spPr>
              <a:xfrm>
                <a:off x="400050" y="1341120"/>
                <a:ext cx="8578850" cy="3539430"/>
              </a:xfrm>
              <a:prstGeom prst="rect">
                <a:avLst/>
              </a:prstGeom>
              <a:blipFill>
                <a:blip r:embed="rId4"/>
                <a:stretch>
                  <a:fillRect l="-1279" t="-2238"/>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EC8DEF22-56F4-4711-BE64-7A92AD7A3867}"/>
              </a:ext>
            </a:extLst>
          </p:cNvPr>
          <p:cNvPicPr>
            <a:picLocks noChangeAspect="1"/>
          </p:cNvPicPr>
          <p:nvPr/>
        </p:nvPicPr>
        <p:blipFill>
          <a:blip r:embed="rId5"/>
          <a:stretch>
            <a:fillRect/>
          </a:stretch>
        </p:blipFill>
        <p:spPr>
          <a:xfrm>
            <a:off x="3214369" y="2188558"/>
            <a:ext cx="2576832" cy="498742"/>
          </a:xfrm>
          <a:prstGeom prst="rect">
            <a:avLst/>
          </a:prstGeom>
        </p:spPr>
      </p:pic>
      <p:pic>
        <p:nvPicPr>
          <p:cNvPr id="10" name="图片 9">
            <a:extLst>
              <a:ext uri="{FF2B5EF4-FFF2-40B4-BE49-F238E27FC236}">
                <a16:creationId xmlns:a16="http://schemas.microsoft.com/office/drawing/2014/main" id="{F52300EC-FAE8-4E43-9E6B-CE81548412C0}"/>
              </a:ext>
            </a:extLst>
          </p:cNvPr>
          <p:cNvPicPr>
            <a:picLocks noChangeAspect="1"/>
          </p:cNvPicPr>
          <p:nvPr/>
        </p:nvPicPr>
        <p:blipFill>
          <a:blip r:embed="rId6"/>
          <a:stretch>
            <a:fillRect/>
          </a:stretch>
        </p:blipFill>
        <p:spPr>
          <a:xfrm>
            <a:off x="1269050" y="3807072"/>
            <a:ext cx="2772312" cy="2726970"/>
          </a:xfrm>
          <a:prstGeom prst="rect">
            <a:avLst/>
          </a:prstGeom>
        </p:spPr>
      </p:pic>
      <p:pic>
        <p:nvPicPr>
          <p:cNvPr id="15" name="图片 14">
            <a:extLst>
              <a:ext uri="{FF2B5EF4-FFF2-40B4-BE49-F238E27FC236}">
                <a16:creationId xmlns:a16="http://schemas.microsoft.com/office/drawing/2014/main" id="{1F9B16FD-AD07-4083-8071-B26415F777A5}"/>
              </a:ext>
            </a:extLst>
          </p:cNvPr>
          <p:cNvPicPr>
            <a:picLocks noChangeAspect="1"/>
          </p:cNvPicPr>
          <p:nvPr/>
        </p:nvPicPr>
        <p:blipFill>
          <a:blip r:embed="rId7"/>
          <a:stretch>
            <a:fillRect/>
          </a:stretch>
        </p:blipFill>
        <p:spPr>
          <a:xfrm>
            <a:off x="5140174" y="3676982"/>
            <a:ext cx="2898520" cy="3102640"/>
          </a:xfrm>
          <a:prstGeom prst="rect">
            <a:avLst/>
          </a:prstGeom>
        </p:spPr>
      </p:pic>
      <p:sp>
        <p:nvSpPr>
          <p:cNvPr id="2" name="文本框 1">
            <a:extLst>
              <a:ext uri="{FF2B5EF4-FFF2-40B4-BE49-F238E27FC236}">
                <a16:creationId xmlns:a16="http://schemas.microsoft.com/office/drawing/2014/main" id="{5F614E24-15A8-F3C2-224D-C896BA3389F4}"/>
              </a:ext>
            </a:extLst>
          </p:cNvPr>
          <p:cNvSpPr txBox="1"/>
          <p:nvPr/>
        </p:nvSpPr>
        <p:spPr>
          <a:xfrm>
            <a:off x="5629211" y="1731846"/>
            <a:ext cx="3570208" cy="461665"/>
          </a:xfrm>
          <a:prstGeom prst="rect">
            <a:avLst/>
          </a:prstGeom>
          <a:noFill/>
        </p:spPr>
        <p:txBody>
          <a:bodyPr wrap="none" rtlCol="0">
            <a:spAutoFit/>
          </a:bodyPr>
          <a:lstStyle/>
          <a:p>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避免了参数取无穷的问题</a:t>
            </a:r>
          </a:p>
        </p:txBody>
      </p:sp>
      <p:cxnSp>
        <p:nvCxnSpPr>
          <p:cNvPr id="16" name="直接箭头连接符 15">
            <a:extLst>
              <a:ext uri="{FF2B5EF4-FFF2-40B4-BE49-F238E27FC236}">
                <a16:creationId xmlns:a16="http://schemas.microsoft.com/office/drawing/2014/main" id="{ED990B3E-E915-E468-3D53-8B1281829E3D}"/>
              </a:ext>
            </a:extLst>
          </p:cNvPr>
          <p:cNvCxnSpPr>
            <a:cxnSpLocks/>
          </p:cNvCxnSpPr>
          <p:nvPr/>
        </p:nvCxnSpPr>
        <p:spPr>
          <a:xfrm>
            <a:off x="3895107" y="5186547"/>
            <a:ext cx="1090687" cy="0"/>
          </a:xfrm>
          <a:prstGeom prst="straightConnector1">
            <a:avLst/>
          </a:prstGeom>
          <a:ln w="44450">
            <a:solidFill>
              <a:srgbClr val="92D050"/>
            </a:solidFill>
            <a:headEnd w="lg" len="lg"/>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20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0050" y="1341120"/>
            <a:ext cx="8995410" cy="5693866"/>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灰度图像分割的依据</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914400" lvl="1" indent="-457200">
              <a:buFont typeface="Wingdings" panose="05000000000000000000" pitchFamily="2" charset="2"/>
              <a:buChar char="n"/>
            </a:pPr>
            <a:r>
              <a:rPr kumimoji="1" lang="zh-CN" altLang="en-US" sz="2800" b="0" dirty="0">
                <a:latin typeface="Times New Roman" panose="02020503050405090304" charset="0"/>
                <a:ea typeface="宋体" panose="02010600030101010101" pitchFamily="2" charset="-122"/>
                <a:cs typeface="Times New Roman" panose="02020503050405090304" charset="0"/>
                <a:sym typeface="+mn-ea"/>
              </a:rPr>
              <a:t>不连续性（区域之间）       </a:t>
            </a:r>
            <a:r>
              <a:rPr kumimoji="1" lang="zh-CN" altLang="en-US" sz="2800" b="1" dirty="0">
                <a:latin typeface="Times New Roman" panose="02020503050405090304" charset="0"/>
                <a:ea typeface="宋体" panose="02010600030101010101" pitchFamily="2" charset="-122"/>
                <a:cs typeface="Times New Roman" panose="02020503050405090304" charset="0"/>
                <a:sym typeface="+mn-ea"/>
              </a:rPr>
              <a:t>基于边缘的分割</a:t>
            </a:r>
            <a:endParaRPr kumimoji="1" lang="en-US" altLang="zh-CN" sz="2800" b="1" dirty="0">
              <a:latin typeface="Times New Roman" panose="02020503050405090304" charset="0"/>
              <a:ea typeface="宋体" panose="02010600030101010101" pitchFamily="2" charset="-122"/>
              <a:cs typeface="Times New Roman" panose="02020503050405090304" charset="0"/>
              <a:sym typeface="+mn-ea"/>
            </a:endParaRPr>
          </a:p>
          <a:p>
            <a:pPr marL="914400" lvl="1" indent="-457200">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fontAlgn="auto"/>
            <a:r>
              <a:rPr kumimoji="1" lang="zh-CN" altLang="en-US" sz="2800" b="0" dirty="0">
                <a:latin typeface="Times New Roman" panose="02020503050405090304" charset="0"/>
                <a:ea typeface="宋体" panose="02010600030101010101" pitchFamily="2" charset="-122"/>
                <a:cs typeface="Times New Roman" panose="02020503050405090304" charset="0"/>
                <a:sym typeface="+mn-ea"/>
              </a:rPr>
              <a:t>     不同区域的交界处像素灰度值具有不连续性</a:t>
            </a:r>
            <a:endParaRPr kumimoji="1" lang="en-US" altLang="zh-CN" sz="2800" b="0" dirty="0">
              <a:latin typeface="Times New Roman" panose="02020503050405090304" charset="0"/>
              <a:ea typeface="宋体" panose="02010600030101010101" pitchFamily="2" charset="-122"/>
              <a:cs typeface="Times New Roman" panose="02020503050405090304" charset="0"/>
              <a:sym typeface="+mn-ea"/>
            </a:endParaRPr>
          </a:p>
          <a:p>
            <a:pPr fontAlgn="auto"/>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     </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可以根据灰度的局部不连续性来检测边界</a:t>
            </a:r>
            <a:endParaRPr kumimoji="1" lang="en-US" altLang="zh-CN" sz="2800" b="0" dirty="0">
              <a:latin typeface="Times New Roman" panose="02020503050405090304" charset="0"/>
              <a:ea typeface="宋体" panose="02010600030101010101" pitchFamily="2" charset="-122"/>
              <a:cs typeface="Times New Roman" panose="02020503050405090304" charset="0"/>
              <a:sym typeface="+mn-ea"/>
            </a:endParaRPr>
          </a:p>
          <a:p>
            <a:pPr marL="914400" lvl="1" indent="-457200">
              <a:buFont typeface="Wingdings" panose="05000000000000000000" pitchFamily="2" charset="2"/>
              <a:buChar char="Ø"/>
            </a:pPr>
            <a:endParaRPr kumimoji="1" lang="en-US" altLang="zh-CN" sz="2800" b="0" dirty="0">
              <a:latin typeface="Times New Roman" panose="02020503050405090304" charset="0"/>
              <a:ea typeface="宋体" panose="02010600030101010101" pitchFamily="2" charset="-122"/>
              <a:cs typeface="Times New Roman" panose="02020503050405090304" charset="0"/>
              <a:sym typeface="+mn-ea"/>
            </a:endParaRPr>
          </a:p>
          <a:p>
            <a:pPr marL="914400" lvl="1" indent="-457200">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相似性（区域内部）        </a:t>
            </a:r>
            <a:r>
              <a:rPr kumimoji="1" lang="zh-CN" altLang="en-US" sz="2800" b="1" dirty="0">
                <a:latin typeface="Times New Roman" panose="02020503050405090304" charset="0"/>
                <a:ea typeface="宋体" panose="02010600030101010101" pitchFamily="2" charset="-122"/>
                <a:cs typeface="Times New Roman" panose="02020503050405090304" charset="0"/>
                <a:sym typeface="+mn-ea"/>
              </a:rPr>
              <a:t>基于区域的分割</a:t>
            </a:r>
            <a:endParaRPr kumimoji="1" lang="en-US" altLang="zh-CN" sz="2800" b="1" dirty="0">
              <a:latin typeface="Times New Roman" panose="02020503050405090304" charset="0"/>
              <a:ea typeface="宋体" panose="02010600030101010101" pitchFamily="2" charset="-122"/>
              <a:cs typeface="Times New Roman" panose="02020503050405090304" charset="0"/>
              <a:sym typeface="+mn-ea"/>
            </a:endParaRPr>
          </a:p>
          <a:p>
            <a:pPr marL="914400" lvl="1" indent="-457200">
              <a:buFont typeface="Wingdings" panose="05000000000000000000" pitchFamily="2" charset="2"/>
              <a:buChar char="n"/>
            </a:pPr>
            <a:endParaRPr kumimoji="1" lang="en-US" altLang="zh-CN" sz="2800" b="0" dirty="0">
              <a:latin typeface="Times New Roman" panose="02020503050405090304" charset="0"/>
              <a:ea typeface="宋体" panose="02010600030101010101" pitchFamily="2" charset="-122"/>
              <a:cs typeface="Times New Roman" panose="02020503050405090304" charset="0"/>
              <a:sym typeface="+mn-ea"/>
            </a:endParaRPr>
          </a:p>
          <a:p>
            <a:pPr fontAlgn="auto"/>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     同一区域内像素一般具有灰度相似性</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fontAlgn="auto"/>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     </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预先定义一组准则，把图像分割为多个相似区域</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fontAlgn="auto"/>
            <a:endParaRPr kumimoji="1" lang="en-US" altLang="zh-CN" sz="2800" b="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Preliminaries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右箭头 13"/>
          <p:cNvSpPr/>
          <p:nvPr/>
        </p:nvSpPr>
        <p:spPr>
          <a:xfrm>
            <a:off x="5023890" y="1786890"/>
            <a:ext cx="392889" cy="436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3"/>
          <p:cNvSpPr/>
          <p:nvPr/>
        </p:nvSpPr>
        <p:spPr>
          <a:xfrm>
            <a:off x="4713145" y="3928159"/>
            <a:ext cx="392889" cy="436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Preliminaries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00050" y="1341120"/>
            <a:ext cx="8995410" cy="4832092"/>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基于边缘的分割</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b="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b="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b="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b="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fontAlgn="auto"/>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pic>
        <p:nvPicPr>
          <p:cNvPr id="8" name="图片 7"/>
          <p:cNvPicPr>
            <a:picLocks noChangeAspect="1"/>
          </p:cNvPicPr>
          <p:nvPr/>
        </p:nvPicPr>
        <p:blipFill>
          <a:blip r:embed="rId4"/>
          <a:stretch>
            <a:fillRect/>
          </a:stretch>
        </p:blipFill>
        <p:spPr>
          <a:xfrm>
            <a:off x="0" y="1993678"/>
            <a:ext cx="9144000" cy="302054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Preliminaries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基础知识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矩形 10"/>
              <p:cNvSpPr/>
              <p:nvPr/>
            </p:nvSpPr>
            <p:spPr>
              <a:xfrm>
                <a:off x="400050" y="1341120"/>
                <a:ext cx="8995410" cy="5693866"/>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基于区域的分割</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b="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b="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b="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b="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            规定准则：</a:t>
                </a:r>
                <a14:m>
                  <m:oMath xmlns:m="http://schemas.openxmlformats.org/officeDocument/2006/math">
                    <m:r>
                      <a:rPr kumimoji="1" lang="en-US" altLang="zh-CN" sz="2800" b="0" i="1" smtClean="0">
                        <a:latin typeface="Cambria Math" panose="02040503050406030204" pitchFamily="18" charset="0"/>
                        <a:ea typeface="宋体" panose="02010600030101010101" pitchFamily="2" charset="-122"/>
                        <a:cs typeface="Times New Roman" panose="02020503050405090304" charset="0"/>
                        <a:sym typeface="+mn-ea"/>
                      </a:rPr>
                      <m:t>8×8</m:t>
                    </m:r>
                    <m:r>
                      <a:rPr kumimoji="1" lang="zh-CN" altLang="en-US" sz="2800" i="1">
                        <a:latin typeface="Cambria Math" panose="02040503050406030204" pitchFamily="18" charset="0"/>
                        <a:ea typeface="宋体" panose="02010600030101010101" pitchFamily="2" charset="-122"/>
                        <a:cs typeface="Times New Roman" panose="02020503050405090304" charset="0"/>
                        <a:sym typeface="+mn-ea"/>
                      </a:rPr>
                      <m:t>区域内</m:t>
                    </m:r>
                  </m:oMath>
                </a14:m>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的标准差为正</a:t>
                </a:r>
                <a:endParaRPr kumimoji="1" lang="en-US" altLang="zh-CN" sz="2800" b="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b="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宋体" panose="02010600030101010101" pitchFamily="2" charset="-122"/>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mc:Choice>
        <mc:Fallback>
          <p:sp>
            <p:nvSpPr>
              <p:cNvPr id="11" name="矩形 10"/>
              <p:cNvSpPr>
                <a:spLocks noRot="1" noChangeAspect="1" noMove="1" noResize="1" noEditPoints="1" noAdjustHandles="1" noChangeArrowheads="1" noChangeShapeType="1" noTextEdit="1"/>
              </p:cNvSpPr>
              <p:nvPr/>
            </p:nvSpPr>
            <p:spPr>
              <a:xfrm>
                <a:off x="400050" y="1341120"/>
                <a:ext cx="8995410" cy="5693866"/>
              </a:xfrm>
              <a:prstGeom prst="rect">
                <a:avLst/>
              </a:prstGeom>
              <a:blipFill>
                <a:blip r:embed="rId4"/>
                <a:stretch>
                  <a:fillRect l="-1220" t="-1392"/>
                </a:stretch>
              </a:blipFill>
            </p:spPr>
            <p:txBody>
              <a:bodyPr/>
              <a:lstStyle/>
              <a:p>
                <a:r>
                  <a:rPr lang="zh-CN" altLang="en-US">
                    <a:noFill/>
                  </a:rPr>
                  <a:t> </a:t>
                </a:r>
              </a:p>
            </p:txBody>
          </p:sp>
        </mc:Fallback>
      </mc:AlternateContent>
      <p:pic>
        <p:nvPicPr>
          <p:cNvPr id="12" name="图片 11"/>
          <p:cNvPicPr>
            <a:picLocks noChangeAspect="1"/>
          </p:cNvPicPr>
          <p:nvPr/>
        </p:nvPicPr>
        <p:blipFill>
          <a:blip r:embed="rId5"/>
          <a:stretch>
            <a:fillRect/>
          </a:stretch>
        </p:blipFill>
        <p:spPr>
          <a:xfrm>
            <a:off x="19878" y="2042854"/>
            <a:ext cx="9144000" cy="304800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2442</TotalTime>
  <Words>3443</Words>
  <Application>Microsoft Office PowerPoint</Application>
  <PresentationFormat>全屏显示(4:3)</PresentationFormat>
  <Paragraphs>1103</Paragraphs>
  <Slides>68</Slides>
  <Notes>68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68</vt:i4>
      </vt:variant>
    </vt:vector>
  </HeadingPairs>
  <TitlesOfParts>
    <vt:vector size="82" baseType="lpstr">
      <vt:lpstr>等线</vt:lpstr>
      <vt:lpstr>SimHei</vt:lpstr>
      <vt:lpstr>华光标题宋_CNKI</vt:lpstr>
      <vt:lpstr>华光大标宋_CNKI</vt:lpstr>
      <vt:lpstr>宋体</vt:lpstr>
      <vt:lpstr>微软雅黑</vt:lpstr>
      <vt:lpstr>Arial</vt:lpstr>
      <vt:lpstr>Calibri</vt:lpstr>
      <vt:lpstr>Calibri Light</vt:lpstr>
      <vt:lpstr>Cambria Math</vt:lpstr>
      <vt:lpstr>Times New Roman</vt:lpstr>
      <vt:lpstr>Times New Roman Bold</vt:lpstr>
      <vt:lpstr>Wingdings</vt:lpstr>
      <vt:lpstr>Office 主题​​</vt:lpstr>
      <vt:lpstr>数字图像处理</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Yoyo Liu</dc:creator>
  <cp:lastModifiedBy>Yaoh Liu</cp:lastModifiedBy>
  <cp:revision>1486</cp:revision>
  <dcterms:created xsi:type="dcterms:W3CDTF">2021-05-12T17:40:49Z</dcterms:created>
  <dcterms:modified xsi:type="dcterms:W3CDTF">2024-06-19T10:18:56Z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2052-2.8.1.4649</vt:lpwstr>
  </property>
</Properties>
</file>